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4" r:id="rId16"/>
    <p:sldId id="273" r:id="rId17"/>
  </p:sldIdLst>
  <p:sldSz cx="9144000" cy="5143500" type="screen16x9"/>
  <p:notesSz cx="6858000" cy="9144000"/>
  <p:embeddedFontLst>
    <p:embeddedFont>
      <p:font typeface="Press Start 2P" panose="020B0604020202020204"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90" y="1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75975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599" cy="2052599"/>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‹nr.›</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599"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‹nr.›</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599"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‹nr.›</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r="-54000"/>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GB" sz="1000">
                <a:solidFill>
                  <a:schemeClr val="dk2"/>
                </a:solidFill>
              </a:rPr>
              <a:t>‹nr.›</a:t>
            </a:fld>
            <a:endParaRPr lang="en-GB"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nternetofthingsagenda.techtarget.com/definition/Internet-of-Things-IoT"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www.lora-alliance.org/What-Is-LoRa/LoRaWAN-Videos" TargetMode="External"/><Relationship Id="rId4" Type="http://schemas.openxmlformats.org/officeDocument/2006/relationships/hyperlink" Target="https://www.youtube.com/watch?v=mk0C_rRhMOw"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dimselab.dk/"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dimselab.dk/"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Internet_of_Thing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81525"/>
            <a:ext cx="8520599" cy="2052599"/>
          </a:xfrm>
          <a:prstGeom prst="rect">
            <a:avLst/>
          </a:prstGeom>
        </p:spPr>
        <p:txBody>
          <a:bodyPr lIns="91425" tIns="91425" rIns="91425" bIns="91425" anchor="b" anchorCtr="0">
            <a:noAutofit/>
          </a:bodyPr>
          <a:lstStyle/>
          <a:p>
            <a:pPr lvl="0">
              <a:spcBef>
                <a:spcPts val="0"/>
              </a:spcBef>
              <a:buNone/>
            </a:pPr>
            <a:r>
              <a:rPr lang="en-GB" sz="9600" dirty="0" err="1">
                <a:latin typeface="Press Start 2P"/>
                <a:ea typeface="Press Start 2P"/>
                <a:cs typeface="Press Start 2P"/>
                <a:sym typeface="Press Start 2P"/>
              </a:rPr>
              <a:t>Iot</a:t>
            </a:r>
            <a:endParaRPr lang="en-GB" sz="9600" dirty="0">
              <a:latin typeface="Press Start 2P"/>
              <a:ea typeface="Press Start 2P"/>
              <a:cs typeface="Press Start 2P"/>
              <a:sym typeface="Press Start 2P"/>
            </a:endParaRPr>
          </a:p>
        </p:txBody>
      </p:sp>
      <p:sp>
        <p:nvSpPr>
          <p:cNvPr id="55" name="Shape 55"/>
          <p:cNvSpPr txBox="1">
            <a:spLocks noGrp="1"/>
          </p:cNvSpPr>
          <p:nvPr>
            <p:ph type="subTitle" idx="1"/>
          </p:nvPr>
        </p:nvSpPr>
        <p:spPr>
          <a:xfrm>
            <a:off x="311700" y="2834125"/>
            <a:ext cx="8520599" cy="792600"/>
          </a:xfrm>
          <a:prstGeom prst="rect">
            <a:avLst/>
          </a:prstGeom>
          <a:noFill/>
        </p:spPr>
        <p:txBody>
          <a:bodyPr lIns="91425" tIns="91425" rIns="91425" bIns="91425" anchor="t" anchorCtr="0">
            <a:noAutofit/>
          </a:bodyPr>
          <a:lstStyle/>
          <a:p>
            <a:pPr lvl="0">
              <a:spcBef>
                <a:spcPts val="0"/>
              </a:spcBef>
              <a:buNone/>
            </a:pPr>
            <a:r>
              <a:rPr lang="en-GB" dirty="0">
                <a:solidFill>
                  <a:srgbClr val="FF9900"/>
                </a:solidFill>
                <a:latin typeface="Press Start 2P"/>
                <a:ea typeface="Press Start 2P"/>
                <a:cs typeface="Press Start 2P"/>
                <a:sym typeface="Press Start 2P"/>
              </a:rPr>
              <a:t>Internet of Things</a:t>
            </a:r>
            <a:br>
              <a:rPr lang="en-GB" dirty="0">
                <a:solidFill>
                  <a:srgbClr val="FF9900"/>
                </a:solidFill>
                <a:latin typeface="Press Start 2P"/>
                <a:ea typeface="Press Start 2P"/>
                <a:cs typeface="Press Start 2P"/>
                <a:sym typeface="Press Start 2P"/>
              </a:rPr>
            </a:br>
            <a:r>
              <a:rPr lang="en-GB" dirty="0">
                <a:solidFill>
                  <a:srgbClr val="FF9900"/>
                </a:solidFill>
                <a:latin typeface="Press Start 2P"/>
                <a:ea typeface="Press Start 2P"/>
                <a:cs typeface="Press Start 2P"/>
                <a:sym typeface="Press Start 2P"/>
              </a:rPr>
              <a:t>(internet of everything?)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ctrTitle"/>
          </p:nvPr>
        </p:nvSpPr>
        <p:spPr>
          <a:xfrm>
            <a:off x="311708" y="744575"/>
            <a:ext cx="8520599" cy="2052599"/>
          </a:xfrm>
          <a:prstGeom prst="rect">
            <a:avLst/>
          </a:prstGeom>
        </p:spPr>
        <p:txBody>
          <a:bodyPr lIns="91425" tIns="91425" rIns="91425" bIns="91425" anchor="b" anchorCtr="0">
            <a:noAutofit/>
          </a:bodyPr>
          <a:lstStyle/>
          <a:p>
            <a:pPr lvl="0">
              <a:spcBef>
                <a:spcPts val="0"/>
              </a:spcBef>
              <a:buNone/>
            </a:pPr>
            <a:r>
              <a:rPr lang="en-GB" sz="2400" dirty="0"/>
              <a:t>The Internet of Things (IoT) is an environment in which objects, animals or people are provided with unique identifiers and the ability to transfer data over a network without requiring human-to-human or human-to-computer interaction.</a:t>
            </a:r>
          </a:p>
        </p:txBody>
      </p:sp>
      <p:sp>
        <p:nvSpPr>
          <p:cNvPr id="110" name="Shape 110"/>
          <p:cNvSpPr txBox="1">
            <a:spLocks noGrp="1"/>
          </p:cNvSpPr>
          <p:nvPr>
            <p:ph type="subTitle" idx="1"/>
          </p:nvPr>
        </p:nvSpPr>
        <p:spPr>
          <a:xfrm>
            <a:off x="311700" y="2834125"/>
            <a:ext cx="8520599" cy="792600"/>
          </a:xfrm>
          <a:prstGeom prst="rect">
            <a:avLst/>
          </a:prstGeom>
        </p:spPr>
        <p:txBody>
          <a:bodyPr lIns="91425" tIns="91425" rIns="91425" bIns="91425" anchor="t" anchorCtr="0">
            <a:noAutofit/>
          </a:bodyPr>
          <a:lstStyle/>
          <a:p>
            <a:pPr lvl="0">
              <a:spcBef>
                <a:spcPts val="0"/>
              </a:spcBef>
              <a:buNone/>
            </a:pPr>
            <a:r>
              <a:rPr lang="en-GB" sz="1800" u="sng">
                <a:solidFill>
                  <a:schemeClr val="hlink"/>
                </a:solidFill>
                <a:hlinkClick r:id="rId3"/>
              </a:rPr>
              <a:t>[techTarget.com]</a:t>
            </a:r>
          </a:p>
        </p:txBody>
      </p:sp>
      <p:sp>
        <p:nvSpPr>
          <p:cNvPr id="4" name="Tekstfelt 3"/>
          <p:cNvSpPr txBox="1"/>
          <p:nvPr/>
        </p:nvSpPr>
        <p:spPr>
          <a:xfrm>
            <a:off x="3239583" y="4884666"/>
            <a:ext cx="1332416" cy="215444"/>
          </a:xfrm>
          <a:prstGeom prst="rect">
            <a:avLst/>
          </a:prstGeom>
          <a:noFill/>
        </p:spPr>
        <p:txBody>
          <a:bodyPr wrap="none" rtlCol="0">
            <a:spAutoFit/>
          </a:bodyPr>
          <a:lstStyle/>
          <a:p>
            <a:r>
              <a:rPr lang="en-US" sz="800" i="1" dirty="0" smtClean="0">
                <a:solidFill>
                  <a:schemeClr val="tx2">
                    <a:lumMod val="90000"/>
                  </a:schemeClr>
                </a:solidFill>
              </a:rPr>
              <a:t>Revised</a:t>
            </a:r>
            <a:r>
              <a:rPr lang="da-DK" sz="800" i="1" dirty="0" smtClean="0">
                <a:solidFill>
                  <a:schemeClr val="tx2">
                    <a:lumMod val="90000"/>
                  </a:schemeClr>
                </a:solidFill>
              </a:rPr>
              <a:t> from Ebbe Vang</a:t>
            </a:r>
            <a:endParaRPr lang="en-GB" sz="800" i="1" dirty="0">
              <a:solidFill>
                <a:schemeClr val="tx2">
                  <a:lumMod val="9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Shape 115"/>
          <p:cNvPicPr preferRelativeResize="0"/>
          <p:nvPr/>
        </p:nvPicPr>
        <p:blipFill>
          <a:blip r:embed="rId3">
            <a:alphaModFix/>
          </a:blip>
          <a:stretch>
            <a:fillRect/>
          </a:stretch>
        </p:blipFill>
        <p:spPr>
          <a:xfrm>
            <a:off x="3915150" y="2854725"/>
            <a:ext cx="2095249" cy="1350900"/>
          </a:xfrm>
          <a:prstGeom prst="rect">
            <a:avLst/>
          </a:prstGeom>
          <a:noFill/>
          <a:ln>
            <a:noFill/>
          </a:ln>
        </p:spPr>
      </p:pic>
      <p:pic>
        <p:nvPicPr>
          <p:cNvPr id="116" name="Shape 116"/>
          <p:cNvPicPr preferRelativeResize="0"/>
          <p:nvPr/>
        </p:nvPicPr>
        <p:blipFill>
          <a:blip r:embed="rId4">
            <a:alphaModFix/>
          </a:blip>
          <a:stretch>
            <a:fillRect/>
          </a:stretch>
        </p:blipFill>
        <p:spPr>
          <a:xfrm>
            <a:off x="370376" y="3413342"/>
            <a:ext cx="1884970" cy="1068322"/>
          </a:xfrm>
          <a:prstGeom prst="rect">
            <a:avLst/>
          </a:prstGeom>
          <a:noFill/>
          <a:ln>
            <a:noFill/>
          </a:ln>
        </p:spPr>
      </p:pic>
      <p:pic>
        <p:nvPicPr>
          <p:cNvPr id="117" name="Shape 117"/>
          <p:cNvPicPr preferRelativeResize="0"/>
          <p:nvPr/>
        </p:nvPicPr>
        <p:blipFill>
          <a:blip r:embed="rId5">
            <a:alphaModFix/>
          </a:blip>
          <a:stretch>
            <a:fillRect/>
          </a:stretch>
        </p:blipFill>
        <p:spPr>
          <a:xfrm>
            <a:off x="208325" y="2364425"/>
            <a:ext cx="1261000" cy="1125124"/>
          </a:xfrm>
          <a:prstGeom prst="rect">
            <a:avLst/>
          </a:prstGeom>
          <a:noFill/>
          <a:ln>
            <a:noFill/>
          </a:ln>
        </p:spPr>
      </p:pic>
      <p:sp>
        <p:nvSpPr>
          <p:cNvPr id="118" name="Shape 118"/>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GB"/>
              <a:t>Internet of things</a:t>
            </a:r>
          </a:p>
        </p:txBody>
      </p:sp>
      <p:sp>
        <p:nvSpPr>
          <p:cNvPr id="119" name="Shape 119"/>
          <p:cNvSpPr txBox="1">
            <a:spLocks noGrp="1"/>
          </p:cNvSpPr>
          <p:nvPr>
            <p:ph type="body" idx="1"/>
          </p:nvPr>
        </p:nvSpPr>
        <p:spPr>
          <a:xfrm>
            <a:off x="311700" y="1170375"/>
            <a:ext cx="8520599" cy="3416400"/>
          </a:xfrm>
          <a:prstGeom prst="rect">
            <a:avLst/>
          </a:prstGeom>
        </p:spPr>
        <p:txBody>
          <a:bodyPr lIns="91425" tIns="91425" rIns="91425" bIns="91425" anchor="t" anchorCtr="0">
            <a:noAutofit/>
          </a:bodyPr>
          <a:lstStyle/>
          <a:p>
            <a:pPr lvl="0">
              <a:spcBef>
                <a:spcPts val="0"/>
              </a:spcBef>
              <a:buNone/>
            </a:pPr>
            <a:endParaRPr/>
          </a:p>
        </p:txBody>
      </p:sp>
      <p:pic>
        <p:nvPicPr>
          <p:cNvPr id="120" name="Shape 120"/>
          <p:cNvPicPr preferRelativeResize="0"/>
          <p:nvPr/>
        </p:nvPicPr>
        <p:blipFill>
          <a:blip r:embed="rId6">
            <a:alphaModFix/>
          </a:blip>
          <a:stretch>
            <a:fillRect/>
          </a:stretch>
        </p:blipFill>
        <p:spPr>
          <a:xfrm>
            <a:off x="1339599" y="1895475"/>
            <a:ext cx="1388025" cy="1376950"/>
          </a:xfrm>
          <a:prstGeom prst="rect">
            <a:avLst/>
          </a:prstGeom>
          <a:noFill/>
          <a:ln>
            <a:noFill/>
          </a:ln>
        </p:spPr>
      </p:pic>
      <p:pic>
        <p:nvPicPr>
          <p:cNvPr id="121" name="Shape 121"/>
          <p:cNvPicPr preferRelativeResize="0"/>
          <p:nvPr/>
        </p:nvPicPr>
        <p:blipFill>
          <a:blip r:embed="rId7">
            <a:alphaModFix/>
          </a:blip>
          <a:stretch>
            <a:fillRect/>
          </a:stretch>
        </p:blipFill>
        <p:spPr>
          <a:xfrm>
            <a:off x="2742925" y="1098550"/>
            <a:ext cx="1680825" cy="1680825"/>
          </a:xfrm>
          <a:prstGeom prst="rect">
            <a:avLst/>
          </a:prstGeom>
          <a:noFill/>
          <a:ln>
            <a:noFill/>
          </a:ln>
        </p:spPr>
      </p:pic>
      <p:pic>
        <p:nvPicPr>
          <p:cNvPr id="122" name="Shape 122"/>
          <p:cNvPicPr preferRelativeResize="0"/>
          <p:nvPr/>
        </p:nvPicPr>
        <p:blipFill>
          <a:blip r:embed="rId8">
            <a:alphaModFix/>
          </a:blip>
          <a:stretch>
            <a:fillRect/>
          </a:stretch>
        </p:blipFill>
        <p:spPr>
          <a:xfrm>
            <a:off x="4369518" y="1170368"/>
            <a:ext cx="2268775" cy="1537200"/>
          </a:xfrm>
          <a:prstGeom prst="rect">
            <a:avLst/>
          </a:prstGeom>
          <a:noFill/>
          <a:ln>
            <a:noFill/>
          </a:ln>
        </p:spPr>
      </p:pic>
      <p:pic>
        <p:nvPicPr>
          <p:cNvPr id="123" name="Shape 123"/>
          <p:cNvPicPr preferRelativeResize="0"/>
          <p:nvPr/>
        </p:nvPicPr>
        <p:blipFill>
          <a:blip r:embed="rId9">
            <a:alphaModFix/>
          </a:blip>
          <a:stretch>
            <a:fillRect/>
          </a:stretch>
        </p:blipFill>
        <p:spPr>
          <a:xfrm>
            <a:off x="6797575" y="1652116"/>
            <a:ext cx="1653725" cy="1068324"/>
          </a:xfrm>
          <a:prstGeom prst="rect">
            <a:avLst/>
          </a:prstGeom>
          <a:noFill/>
          <a:ln>
            <a:noFill/>
          </a:ln>
        </p:spPr>
      </p:pic>
      <p:pic>
        <p:nvPicPr>
          <p:cNvPr id="124" name="Shape 124"/>
          <p:cNvPicPr preferRelativeResize="0"/>
          <p:nvPr/>
        </p:nvPicPr>
        <p:blipFill>
          <a:blip r:embed="rId10">
            <a:alphaModFix/>
          </a:blip>
          <a:stretch>
            <a:fillRect/>
          </a:stretch>
        </p:blipFill>
        <p:spPr>
          <a:xfrm>
            <a:off x="2363327" y="2474574"/>
            <a:ext cx="1935624" cy="1721774"/>
          </a:xfrm>
          <a:prstGeom prst="rect">
            <a:avLst/>
          </a:prstGeom>
          <a:noFill/>
          <a:ln>
            <a:noFill/>
          </a:ln>
        </p:spPr>
      </p:pic>
      <p:pic>
        <p:nvPicPr>
          <p:cNvPr id="125" name="Shape 125"/>
          <p:cNvPicPr preferRelativeResize="0"/>
          <p:nvPr/>
        </p:nvPicPr>
        <p:blipFill>
          <a:blip r:embed="rId11">
            <a:alphaModFix/>
          </a:blip>
          <a:stretch>
            <a:fillRect/>
          </a:stretch>
        </p:blipFill>
        <p:spPr>
          <a:xfrm>
            <a:off x="7216427" y="2821450"/>
            <a:ext cx="1170224" cy="860324"/>
          </a:xfrm>
          <a:prstGeom prst="rect">
            <a:avLst/>
          </a:prstGeom>
          <a:noFill/>
          <a:ln>
            <a:noFill/>
          </a:ln>
        </p:spPr>
      </p:pic>
      <p:pic>
        <p:nvPicPr>
          <p:cNvPr id="126" name="Shape 126"/>
          <p:cNvPicPr preferRelativeResize="0"/>
          <p:nvPr/>
        </p:nvPicPr>
        <p:blipFill>
          <a:blip r:embed="rId12">
            <a:alphaModFix/>
          </a:blip>
          <a:stretch>
            <a:fillRect/>
          </a:stretch>
        </p:blipFill>
        <p:spPr>
          <a:xfrm>
            <a:off x="6057700" y="2719062"/>
            <a:ext cx="972775" cy="1842399"/>
          </a:xfrm>
          <a:prstGeom prst="rect">
            <a:avLst/>
          </a:prstGeom>
          <a:noFill/>
          <a:ln>
            <a:noFill/>
          </a:ln>
        </p:spPr>
      </p:pic>
      <p:pic>
        <p:nvPicPr>
          <p:cNvPr id="127" name="Shape 127"/>
          <p:cNvPicPr preferRelativeResize="0"/>
          <p:nvPr/>
        </p:nvPicPr>
        <p:blipFill>
          <a:blip r:embed="rId13">
            <a:alphaModFix/>
          </a:blip>
          <a:stretch>
            <a:fillRect/>
          </a:stretch>
        </p:blipFill>
        <p:spPr>
          <a:xfrm>
            <a:off x="7216419" y="3681775"/>
            <a:ext cx="1526255" cy="860325"/>
          </a:xfrm>
          <a:prstGeom prst="rect">
            <a:avLst/>
          </a:prstGeom>
          <a:noFill/>
          <a:ln>
            <a:noFill/>
          </a:ln>
        </p:spPr>
      </p:pic>
      <p:sp>
        <p:nvSpPr>
          <p:cNvPr id="16" name="Tekstfelt 15"/>
          <p:cNvSpPr txBox="1"/>
          <p:nvPr/>
        </p:nvSpPr>
        <p:spPr>
          <a:xfrm>
            <a:off x="3239583" y="4884666"/>
            <a:ext cx="1332416" cy="215444"/>
          </a:xfrm>
          <a:prstGeom prst="rect">
            <a:avLst/>
          </a:prstGeom>
          <a:noFill/>
        </p:spPr>
        <p:txBody>
          <a:bodyPr wrap="none" rtlCol="0">
            <a:spAutoFit/>
          </a:bodyPr>
          <a:lstStyle/>
          <a:p>
            <a:r>
              <a:rPr lang="en-US" sz="800" i="1" dirty="0" smtClean="0">
                <a:solidFill>
                  <a:schemeClr val="tx2">
                    <a:lumMod val="90000"/>
                  </a:schemeClr>
                </a:solidFill>
              </a:rPr>
              <a:t>Revised</a:t>
            </a:r>
            <a:r>
              <a:rPr lang="da-DK" sz="800" i="1" dirty="0" smtClean="0">
                <a:solidFill>
                  <a:schemeClr val="tx2">
                    <a:lumMod val="90000"/>
                  </a:schemeClr>
                </a:solidFill>
              </a:rPr>
              <a:t> from Ebbe Vang</a:t>
            </a:r>
            <a:endParaRPr lang="en-GB" sz="800" i="1" dirty="0">
              <a:solidFill>
                <a:schemeClr val="tx2">
                  <a:lumMod val="9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Shape 132"/>
          <p:cNvPicPr preferRelativeResize="0"/>
          <p:nvPr/>
        </p:nvPicPr>
        <p:blipFill>
          <a:blip r:embed="rId3">
            <a:alphaModFix/>
          </a:blip>
          <a:stretch>
            <a:fillRect/>
          </a:stretch>
        </p:blipFill>
        <p:spPr>
          <a:xfrm>
            <a:off x="145350" y="822567"/>
            <a:ext cx="4426649" cy="4062099"/>
          </a:xfrm>
          <a:prstGeom prst="rect">
            <a:avLst/>
          </a:prstGeom>
          <a:noFill/>
          <a:ln>
            <a:noFill/>
          </a:ln>
        </p:spPr>
      </p:pic>
      <p:sp>
        <p:nvSpPr>
          <p:cNvPr id="133" name="Shape 13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lgn="ctr">
              <a:spcBef>
                <a:spcPts val="0"/>
              </a:spcBef>
              <a:buNone/>
            </a:pPr>
            <a:r>
              <a:rPr lang="en-GB" dirty="0" smtClean="0"/>
              <a:t>                          Get </a:t>
            </a:r>
            <a:r>
              <a:rPr lang="en-GB" dirty="0"/>
              <a:t>Connected</a:t>
            </a:r>
          </a:p>
        </p:txBody>
      </p:sp>
      <p:sp>
        <p:nvSpPr>
          <p:cNvPr id="6" name="Tekstfelt 5"/>
          <p:cNvSpPr txBox="1"/>
          <p:nvPr/>
        </p:nvSpPr>
        <p:spPr>
          <a:xfrm>
            <a:off x="3239583" y="4884666"/>
            <a:ext cx="1332416" cy="215444"/>
          </a:xfrm>
          <a:prstGeom prst="rect">
            <a:avLst/>
          </a:prstGeom>
          <a:noFill/>
        </p:spPr>
        <p:txBody>
          <a:bodyPr wrap="none" rtlCol="0">
            <a:spAutoFit/>
          </a:bodyPr>
          <a:lstStyle/>
          <a:p>
            <a:r>
              <a:rPr lang="en-US" sz="800" i="1" dirty="0" smtClean="0">
                <a:solidFill>
                  <a:schemeClr val="tx2">
                    <a:lumMod val="90000"/>
                  </a:schemeClr>
                </a:solidFill>
              </a:rPr>
              <a:t>Revised</a:t>
            </a:r>
            <a:r>
              <a:rPr lang="da-DK" sz="800" i="1" dirty="0" smtClean="0">
                <a:solidFill>
                  <a:schemeClr val="tx2">
                    <a:lumMod val="90000"/>
                  </a:schemeClr>
                </a:solidFill>
              </a:rPr>
              <a:t> from Ebbe Vang</a:t>
            </a:r>
            <a:endParaRPr lang="en-GB" sz="800" i="1" dirty="0">
              <a:solidFill>
                <a:schemeClr val="tx2">
                  <a:lumMod val="90000"/>
                </a:schemeClr>
              </a:solidFill>
            </a:endParaRPr>
          </a:p>
        </p:txBody>
      </p:sp>
      <p:sp>
        <p:nvSpPr>
          <p:cNvPr id="3" name="Tekstfelt 2"/>
          <p:cNvSpPr txBox="1"/>
          <p:nvPr/>
        </p:nvSpPr>
        <p:spPr>
          <a:xfrm>
            <a:off x="4883700" y="2304864"/>
            <a:ext cx="4260300" cy="1723549"/>
          </a:xfrm>
          <a:prstGeom prst="rect">
            <a:avLst/>
          </a:prstGeom>
          <a:noFill/>
        </p:spPr>
        <p:txBody>
          <a:bodyPr wrap="square" rtlCol="0">
            <a:spAutoFit/>
          </a:bodyPr>
          <a:lstStyle/>
          <a:p>
            <a:r>
              <a:rPr lang="da-DK" b="1" dirty="0" err="1" smtClean="0"/>
              <a:t>Some</a:t>
            </a:r>
            <a:r>
              <a:rPr lang="da-DK" b="1" dirty="0" smtClean="0"/>
              <a:t> </a:t>
            </a:r>
            <a:r>
              <a:rPr lang="da-DK" b="1" dirty="0" err="1" smtClean="0"/>
              <a:t>examples</a:t>
            </a:r>
            <a:r>
              <a:rPr lang="da-DK" b="1" dirty="0" smtClean="0"/>
              <a:t>:</a:t>
            </a:r>
          </a:p>
          <a:p>
            <a:endParaRPr lang="en-GB" dirty="0" smtClean="0"/>
          </a:p>
          <a:p>
            <a:r>
              <a:rPr lang="en-GB" dirty="0" smtClean="0"/>
              <a:t>IBM </a:t>
            </a:r>
            <a:r>
              <a:rPr lang="en-GB" dirty="0"/>
              <a:t>+ ISS Smarter Building : </a:t>
            </a:r>
            <a:r>
              <a:rPr lang="en-GB" sz="1000" dirty="0">
                <a:hlinkClick r:id="rId4"/>
              </a:rPr>
              <a:t>https://</a:t>
            </a:r>
            <a:r>
              <a:rPr lang="en-GB" sz="1000" dirty="0" smtClean="0">
                <a:hlinkClick r:id="rId4"/>
              </a:rPr>
              <a:t>www.youtube.com/watch?v=mk0C_rRhMOw</a:t>
            </a:r>
            <a:endParaRPr lang="en-GB" sz="1000" dirty="0" smtClean="0"/>
          </a:p>
          <a:p>
            <a:endParaRPr lang="da-DK" sz="1000" dirty="0"/>
          </a:p>
          <a:p>
            <a:endParaRPr lang="da-DK" sz="1000" dirty="0" smtClean="0"/>
          </a:p>
          <a:p>
            <a:r>
              <a:rPr lang="en-GB" dirty="0"/>
              <a:t>Introduction to </a:t>
            </a:r>
            <a:r>
              <a:rPr lang="en-GB" dirty="0" smtClean="0"/>
              <a:t>Lora</a:t>
            </a:r>
          </a:p>
          <a:p>
            <a:r>
              <a:rPr lang="en-GB" sz="1000" dirty="0">
                <a:hlinkClick r:id="rId5"/>
              </a:rPr>
              <a:t>https://www.lora-alliance.org/What-Is-LoRa/LoRaWAN-Videos</a:t>
            </a:r>
            <a:endParaRPr lang="en-GB" sz="1000" dirty="0" smtClean="0"/>
          </a:p>
          <a:p>
            <a:endParaRPr lang="en-GB"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ctrTitle"/>
          </p:nvPr>
        </p:nvSpPr>
        <p:spPr>
          <a:xfrm>
            <a:off x="311708" y="744575"/>
            <a:ext cx="8520599" cy="2052599"/>
          </a:xfrm>
          <a:prstGeom prst="rect">
            <a:avLst/>
          </a:prstGeom>
        </p:spPr>
        <p:txBody>
          <a:bodyPr lIns="91425" tIns="91425" rIns="91425" bIns="91425" anchor="b" anchorCtr="0">
            <a:noAutofit/>
          </a:bodyPr>
          <a:lstStyle/>
          <a:p>
            <a:pPr lvl="0">
              <a:spcBef>
                <a:spcPts val="0"/>
              </a:spcBef>
              <a:buNone/>
            </a:pPr>
            <a:r>
              <a:rPr lang="en-GB"/>
              <a:t>   exercise</a:t>
            </a:r>
          </a:p>
        </p:txBody>
      </p:sp>
      <p:sp>
        <p:nvSpPr>
          <p:cNvPr id="140" name="Shape 140"/>
          <p:cNvSpPr txBox="1">
            <a:spLocks noGrp="1"/>
          </p:cNvSpPr>
          <p:nvPr>
            <p:ph type="subTitle" idx="1"/>
          </p:nvPr>
        </p:nvSpPr>
        <p:spPr>
          <a:xfrm>
            <a:off x="311700" y="2834125"/>
            <a:ext cx="8520599" cy="792600"/>
          </a:xfrm>
          <a:prstGeom prst="rect">
            <a:avLst/>
          </a:prstGeom>
        </p:spPr>
        <p:txBody>
          <a:bodyPr lIns="91425" tIns="91425" rIns="91425" bIns="91425" anchor="t" anchorCtr="0">
            <a:noAutofit/>
          </a:bodyPr>
          <a:lstStyle/>
          <a:p>
            <a:pPr lvl="0">
              <a:spcBef>
                <a:spcPts val="0"/>
              </a:spcBef>
              <a:buNone/>
            </a:pPr>
            <a:r>
              <a:rPr lang="en-GB" dirty="0"/>
              <a:t>Find your </a:t>
            </a:r>
            <a:r>
              <a:rPr lang="en-GB" dirty="0" smtClean="0"/>
              <a:t>favourite </a:t>
            </a:r>
            <a:r>
              <a:rPr lang="en-GB" dirty="0"/>
              <a:t>IoT device and tell us why</a:t>
            </a:r>
          </a:p>
        </p:txBody>
      </p:sp>
      <p:pic>
        <p:nvPicPr>
          <p:cNvPr id="141" name="Shape 141"/>
          <p:cNvPicPr preferRelativeResize="0"/>
          <p:nvPr/>
        </p:nvPicPr>
        <p:blipFill>
          <a:blip r:embed="rId3">
            <a:alphaModFix/>
          </a:blip>
          <a:stretch>
            <a:fillRect/>
          </a:stretch>
        </p:blipFill>
        <p:spPr>
          <a:xfrm>
            <a:off x="3037050" y="2111225"/>
            <a:ext cx="487324" cy="518424"/>
          </a:xfrm>
          <a:prstGeom prst="rect">
            <a:avLst/>
          </a:prstGeom>
          <a:noFill/>
          <a:ln>
            <a:noFill/>
          </a:ln>
        </p:spPr>
      </p:pic>
      <p:sp>
        <p:nvSpPr>
          <p:cNvPr id="5" name="Tekstfelt 4"/>
          <p:cNvSpPr txBox="1"/>
          <p:nvPr/>
        </p:nvSpPr>
        <p:spPr>
          <a:xfrm>
            <a:off x="3239583" y="4884666"/>
            <a:ext cx="1332416" cy="215444"/>
          </a:xfrm>
          <a:prstGeom prst="rect">
            <a:avLst/>
          </a:prstGeom>
          <a:noFill/>
        </p:spPr>
        <p:txBody>
          <a:bodyPr wrap="none" rtlCol="0">
            <a:spAutoFit/>
          </a:bodyPr>
          <a:lstStyle/>
          <a:p>
            <a:r>
              <a:rPr lang="en-US" sz="800" i="1" dirty="0" smtClean="0">
                <a:solidFill>
                  <a:schemeClr val="tx2">
                    <a:lumMod val="90000"/>
                  </a:schemeClr>
                </a:solidFill>
              </a:rPr>
              <a:t>Revised</a:t>
            </a:r>
            <a:r>
              <a:rPr lang="da-DK" sz="800" i="1" dirty="0" smtClean="0">
                <a:solidFill>
                  <a:schemeClr val="tx2">
                    <a:lumMod val="90000"/>
                  </a:schemeClr>
                </a:solidFill>
              </a:rPr>
              <a:t> from Ebbe Vang</a:t>
            </a:r>
            <a:endParaRPr lang="en-GB" sz="800" i="1" dirty="0">
              <a:solidFill>
                <a:schemeClr val="tx2">
                  <a:lumMod val="9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da-DK" dirty="0" err="1" smtClean="0"/>
              <a:t>Raspberry</a:t>
            </a:r>
            <a:r>
              <a:rPr lang="da-DK" dirty="0" smtClean="0"/>
              <a:t> Pi</a:t>
            </a:r>
            <a:endParaRPr lang="en-GB" dirty="0"/>
          </a:p>
        </p:txBody>
      </p:sp>
      <p:sp>
        <p:nvSpPr>
          <p:cNvPr id="147" name="Shape 147"/>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pPr>
            <a:r>
              <a:rPr lang="en-US" sz="1400" dirty="0" smtClean="0"/>
              <a:t>Small computer – though not as small as other </a:t>
            </a:r>
            <a:r>
              <a:rPr lang="en-US" sz="1400" dirty="0" err="1" smtClean="0"/>
              <a:t>IoT’s</a:t>
            </a:r>
            <a:r>
              <a:rPr lang="en-US" sz="1400" dirty="0" smtClean="0"/>
              <a:t> </a:t>
            </a:r>
          </a:p>
          <a:p>
            <a:pPr marL="457200" lvl="0" indent="-228600" rtl="0">
              <a:spcBef>
                <a:spcPts val="0"/>
              </a:spcBef>
            </a:pPr>
            <a:r>
              <a:rPr lang="en-US" sz="1400" dirty="0" smtClean="0"/>
              <a:t>Can run different OS’s </a:t>
            </a:r>
          </a:p>
          <a:p>
            <a:pPr marL="514350" lvl="0" indent="-285750" rtl="0">
              <a:spcBef>
                <a:spcPts val="0"/>
              </a:spcBef>
              <a:buFont typeface="Arial" panose="020B0604020202020204" pitchFamily="34" charset="0"/>
              <a:buChar char="•"/>
            </a:pPr>
            <a:r>
              <a:rPr lang="en-US" sz="1400" dirty="0" smtClean="0"/>
              <a:t>most often Linux – </a:t>
            </a:r>
            <a:r>
              <a:rPr lang="en-US" sz="1400" b="1" dirty="0" err="1" smtClean="0"/>
              <a:t>Raspbain</a:t>
            </a:r>
            <a:r>
              <a:rPr lang="en-US" sz="1400" dirty="0" smtClean="0"/>
              <a:t> a </a:t>
            </a:r>
            <a:r>
              <a:rPr lang="en-US" sz="1400" dirty="0" err="1" smtClean="0"/>
              <a:t>Dedian</a:t>
            </a:r>
            <a:r>
              <a:rPr lang="en-US" sz="1400" dirty="0" smtClean="0"/>
              <a:t> variant, but also </a:t>
            </a:r>
            <a:r>
              <a:rPr lang="en-US" sz="1400" b="1" dirty="0" smtClean="0"/>
              <a:t>Windows 10</a:t>
            </a:r>
            <a:r>
              <a:rPr lang="en-US" sz="1400" dirty="0" smtClean="0"/>
              <a:t>, </a:t>
            </a:r>
            <a:r>
              <a:rPr lang="en-US" sz="1400" b="1" dirty="0" smtClean="0"/>
              <a:t>Ubuntu</a:t>
            </a:r>
            <a:r>
              <a:rPr lang="en-US" sz="1400" dirty="0" smtClean="0"/>
              <a:t>, </a:t>
            </a:r>
            <a:r>
              <a:rPr lang="en-US" sz="1400" b="1" dirty="0" err="1" smtClean="0"/>
              <a:t>osmc</a:t>
            </a:r>
            <a:r>
              <a:rPr lang="en-US" sz="1400" dirty="0" smtClean="0"/>
              <a:t>, </a:t>
            </a:r>
            <a:r>
              <a:rPr lang="en-US" sz="1400" b="1" dirty="0" smtClean="0"/>
              <a:t>risk </a:t>
            </a:r>
            <a:r>
              <a:rPr lang="en-US" sz="1400" b="1" dirty="0" err="1" smtClean="0"/>
              <a:t>os</a:t>
            </a:r>
            <a:endParaRPr lang="en-US" sz="1400" b="1" dirty="0" smtClean="0"/>
          </a:p>
          <a:p>
            <a:pPr marL="457200" lvl="0" indent="-228600"/>
            <a:r>
              <a:rPr lang="en-US" sz="1400" dirty="0" smtClean="0"/>
              <a:t>Competing</a:t>
            </a:r>
            <a:r>
              <a:rPr lang="da-DK" sz="1400" dirty="0" smtClean="0"/>
              <a:t> </a:t>
            </a:r>
            <a:r>
              <a:rPr lang="da-DK" sz="1400" dirty="0"/>
              <a:t>to </a:t>
            </a:r>
            <a:r>
              <a:rPr lang="da-DK" sz="1400" dirty="0" err="1" smtClean="0"/>
              <a:t>Arduino</a:t>
            </a:r>
            <a:endParaRPr lang="da-DK" sz="1400" dirty="0" smtClean="0"/>
          </a:p>
          <a:p>
            <a:pPr marL="457200" lvl="0" indent="-228600"/>
            <a:r>
              <a:rPr lang="da-DK" sz="1400" dirty="0" smtClean="0"/>
              <a:t>Have All kind of </a:t>
            </a:r>
            <a:r>
              <a:rPr lang="da-DK" sz="1400" dirty="0" err="1" smtClean="0"/>
              <a:t>plugs</a:t>
            </a:r>
            <a:r>
              <a:rPr lang="da-DK" sz="1400" dirty="0" smtClean="0"/>
              <a:t> (HDMI,RJ45,USB,micro SD …)</a:t>
            </a:r>
          </a:p>
          <a:p>
            <a:pPr marL="514350" lvl="0" indent="-285750">
              <a:buFont typeface="Arial" panose="020B0604020202020204" pitchFamily="34" charset="0"/>
              <a:buChar char="•"/>
            </a:pPr>
            <a:r>
              <a:rPr lang="en-US" sz="1400" dirty="0" smtClean="0"/>
              <a:t>besides all the pins</a:t>
            </a:r>
            <a:endParaRPr lang="en-US" sz="1400" dirty="0"/>
          </a:p>
        </p:txBody>
      </p:sp>
      <p:sp>
        <p:nvSpPr>
          <p:cNvPr id="6" name="Tekstfelt 5"/>
          <p:cNvSpPr txBox="1"/>
          <p:nvPr/>
        </p:nvSpPr>
        <p:spPr>
          <a:xfrm>
            <a:off x="3239583" y="4884666"/>
            <a:ext cx="1332416" cy="215444"/>
          </a:xfrm>
          <a:prstGeom prst="rect">
            <a:avLst/>
          </a:prstGeom>
          <a:noFill/>
        </p:spPr>
        <p:txBody>
          <a:bodyPr wrap="none" rtlCol="0">
            <a:spAutoFit/>
          </a:bodyPr>
          <a:lstStyle/>
          <a:p>
            <a:r>
              <a:rPr lang="en-US" sz="800" i="1" dirty="0" smtClean="0">
                <a:solidFill>
                  <a:schemeClr val="tx2">
                    <a:lumMod val="90000"/>
                  </a:schemeClr>
                </a:solidFill>
              </a:rPr>
              <a:t>Revised</a:t>
            </a:r>
            <a:r>
              <a:rPr lang="da-DK" sz="800" i="1" dirty="0" smtClean="0">
                <a:solidFill>
                  <a:schemeClr val="tx2">
                    <a:lumMod val="90000"/>
                  </a:schemeClr>
                </a:solidFill>
              </a:rPr>
              <a:t> from Ebbe Vang</a:t>
            </a:r>
            <a:endParaRPr lang="en-GB" sz="800" i="1" dirty="0">
              <a:solidFill>
                <a:schemeClr val="tx2">
                  <a:lumMod val="90000"/>
                </a:schemeClr>
              </a:solidFill>
            </a:endParaRPr>
          </a:p>
        </p:txBody>
      </p:sp>
      <p:pic>
        <p:nvPicPr>
          <p:cNvPr id="3" name="Billede 2"/>
          <p:cNvPicPr>
            <a:picLocks noChangeAspect="1"/>
          </p:cNvPicPr>
          <p:nvPr/>
        </p:nvPicPr>
        <p:blipFill>
          <a:blip r:embed="rId3"/>
          <a:stretch>
            <a:fillRect/>
          </a:stretch>
        </p:blipFill>
        <p:spPr>
          <a:xfrm>
            <a:off x="5271407" y="2764621"/>
            <a:ext cx="2324100" cy="19621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GB"/>
              <a:t>What is </a:t>
            </a:r>
          </a:p>
        </p:txBody>
      </p:sp>
      <p:sp>
        <p:nvSpPr>
          <p:cNvPr id="147" name="Shape 147"/>
          <p:cNvSpPr txBox="1">
            <a:spLocks noGrp="1"/>
          </p:cNvSpPr>
          <p:nvPr>
            <p:ph type="body" idx="1"/>
          </p:nvPr>
        </p:nvSpPr>
        <p:spPr>
          <a:xfrm>
            <a:off x="311701" y="1152475"/>
            <a:ext cx="3269700" cy="3416400"/>
          </a:xfrm>
          <a:prstGeom prst="rect">
            <a:avLst/>
          </a:prstGeom>
        </p:spPr>
        <p:txBody>
          <a:bodyPr lIns="91425" tIns="91425" rIns="91425" bIns="91425" anchor="t" anchorCtr="0">
            <a:noAutofit/>
          </a:bodyPr>
          <a:lstStyle/>
          <a:p>
            <a:pPr marL="457200" lvl="0" indent="-228600" rtl="0">
              <a:spcBef>
                <a:spcPts val="0"/>
              </a:spcBef>
            </a:pPr>
            <a:r>
              <a:rPr lang="en-GB" sz="1400" dirty="0"/>
              <a:t>High level Language</a:t>
            </a:r>
          </a:p>
          <a:p>
            <a:pPr marL="457200" lvl="0" indent="-228600" rtl="0">
              <a:spcBef>
                <a:spcPts val="0"/>
              </a:spcBef>
            </a:pPr>
            <a:r>
              <a:rPr lang="en-GB" sz="1400" dirty="0"/>
              <a:t>general purpose</a:t>
            </a:r>
          </a:p>
          <a:p>
            <a:pPr marL="457200" lvl="0" indent="-228600" rtl="0">
              <a:spcBef>
                <a:spcPts val="0"/>
              </a:spcBef>
            </a:pPr>
            <a:r>
              <a:rPr lang="en-GB" sz="1400" dirty="0"/>
              <a:t>Interpreted</a:t>
            </a:r>
          </a:p>
          <a:p>
            <a:pPr marL="457200" lvl="0" indent="-228600" rtl="0">
              <a:spcBef>
                <a:spcPts val="0"/>
              </a:spcBef>
            </a:pPr>
            <a:r>
              <a:rPr lang="en-GB" sz="1400" dirty="0"/>
              <a:t>Interactive</a:t>
            </a:r>
          </a:p>
          <a:p>
            <a:pPr marL="457200" lvl="0" indent="-228600" rtl="0">
              <a:spcBef>
                <a:spcPts val="0"/>
              </a:spcBef>
            </a:pPr>
            <a:r>
              <a:rPr lang="en-GB" sz="1400" dirty="0"/>
              <a:t>Object Oriented</a:t>
            </a:r>
          </a:p>
          <a:p>
            <a:pPr marL="457200" lvl="0" indent="-228600" rtl="0">
              <a:spcBef>
                <a:spcPts val="0"/>
              </a:spcBef>
            </a:pPr>
            <a:r>
              <a:rPr lang="en-GB" sz="1400" dirty="0"/>
              <a:t>Clear syntax</a:t>
            </a:r>
          </a:p>
          <a:p>
            <a:pPr marL="457200" lvl="0" indent="-228600" rtl="0">
              <a:spcBef>
                <a:spcPts val="0"/>
              </a:spcBef>
            </a:pPr>
            <a:r>
              <a:rPr lang="en-GB" sz="1400" dirty="0"/>
              <a:t>Modules Libraries</a:t>
            </a:r>
          </a:p>
          <a:p>
            <a:pPr marL="457200" lvl="0" indent="-228600">
              <a:spcBef>
                <a:spcPts val="0"/>
              </a:spcBef>
            </a:pPr>
            <a:r>
              <a:rPr lang="en-GB" sz="1400" dirty="0"/>
              <a:t>Portable</a:t>
            </a:r>
          </a:p>
        </p:txBody>
      </p:sp>
      <p:pic>
        <p:nvPicPr>
          <p:cNvPr id="148" name="Shape 148"/>
          <p:cNvPicPr preferRelativeResize="0"/>
          <p:nvPr/>
        </p:nvPicPr>
        <p:blipFill>
          <a:blip r:embed="rId3">
            <a:alphaModFix/>
          </a:blip>
          <a:stretch>
            <a:fillRect/>
          </a:stretch>
        </p:blipFill>
        <p:spPr>
          <a:xfrm>
            <a:off x="1677849" y="299122"/>
            <a:ext cx="1990275" cy="1058025"/>
          </a:xfrm>
          <a:prstGeom prst="rect">
            <a:avLst/>
          </a:prstGeom>
          <a:noFill/>
          <a:ln>
            <a:noFill/>
          </a:ln>
        </p:spPr>
      </p:pic>
      <p:sp>
        <p:nvSpPr>
          <p:cNvPr id="6" name="Tekstfelt 5"/>
          <p:cNvSpPr txBox="1"/>
          <p:nvPr/>
        </p:nvSpPr>
        <p:spPr>
          <a:xfrm>
            <a:off x="3239583" y="4884666"/>
            <a:ext cx="1332416" cy="215444"/>
          </a:xfrm>
          <a:prstGeom prst="rect">
            <a:avLst/>
          </a:prstGeom>
          <a:noFill/>
        </p:spPr>
        <p:txBody>
          <a:bodyPr wrap="none" rtlCol="0">
            <a:spAutoFit/>
          </a:bodyPr>
          <a:lstStyle/>
          <a:p>
            <a:r>
              <a:rPr lang="en-US" sz="800" i="1" dirty="0" smtClean="0">
                <a:solidFill>
                  <a:schemeClr val="tx2">
                    <a:lumMod val="90000"/>
                  </a:schemeClr>
                </a:solidFill>
              </a:rPr>
              <a:t>Revised</a:t>
            </a:r>
            <a:r>
              <a:rPr lang="da-DK" sz="800" i="1" dirty="0" smtClean="0">
                <a:solidFill>
                  <a:schemeClr val="tx2">
                    <a:lumMod val="90000"/>
                  </a:schemeClr>
                </a:solidFill>
              </a:rPr>
              <a:t> from Ebbe Vang</a:t>
            </a:r>
            <a:endParaRPr lang="en-GB" sz="800" i="1" dirty="0">
              <a:solidFill>
                <a:schemeClr val="tx2">
                  <a:lumMod val="90000"/>
                </a:schemeClr>
              </a:solidFill>
            </a:endParaRPr>
          </a:p>
        </p:txBody>
      </p:sp>
      <p:sp>
        <p:nvSpPr>
          <p:cNvPr id="7" name="Shape 147"/>
          <p:cNvSpPr txBox="1">
            <a:spLocks/>
          </p:cNvSpPr>
          <p:nvPr/>
        </p:nvSpPr>
        <p:spPr>
          <a:xfrm>
            <a:off x="4796615" y="1242995"/>
            <a:ext cx="3269700" cy="34164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9pPr>
          </a:lstStyle>
          <a:p>
            <a:pPr marL="457200" indent="-228600"/>
            <a:r>
              <a:rPr lang="en-GB" sz="1400" dirty="0"/>
              <a:t>Interpreter directly</a:t>
            </a:r>
          </a:p>
          <a:p>
            <a:pPr marL="457200" indent="-228600"/>
            <a:r>
              <a:rPr lang="en-GB" sz="1400" dirty="0"/>
              <a:t>Interpreter shell</a:t>
            </a:r>
          </a:p>
          <a:p>
            <a:pPr marL="457200" indent="-228600"/>
            <a:r>
              <a:rPr lang="en-GB" sz="1400" dirty="0"/>
              <a:t>IDE to python </a:t>
            </a:r>
          </a:p>
          <a:p>
            <a:pPr marL="457200" indent="-228600"/>
            <a:r>
              <a:rPr lang="en-GB" sz="1400" dirty="0"/>
              <a:t>	Nano, </a:t>
            </a:r>
            <a:r>
              <a:rPr lang="en-GB" sz="1400" dirty="0" err="1" smtClean="0"/>
              <a:t>PyCharm</a:t>
            </a:r>
            <a:r>
              <a:rPr lang="en-GB" sz="1400" dirty="0" smtClean="0"/>
              <a:t> (</a:t>
            </a:r>
            <a:r>
              <a:rPr lang="en-GB" sz="1400" dirty="0" err="1" smtClean="0"/>
              <a:t>JetBrains</a:t>
            </a:r>
            <a:r>
              <a:rPr lang="en-GB" sz="1400" dirty="0" smtClean="0"/>
              <a:t>)</a:t>
            </a:r>
            <a:endParaRPr lang="en-GB" sz="1400" dirty="0"/>
          </a:p>
        </p:txBody>
      </p:sp>
    </p:spTree>
    <p:extLst>
      <p:ext uri="{BB962C8B-B14F-4D97-AF65-F5344CB8AC3E}">
        <p14:creationId xmlns:p14="http://schemas.microsoft.com/office/powerpoint/2010/main" val="805609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ctrTitle"/>
          </p:nvPr>
        </p:nvSpPr>
        <p:spPr>
          <a:xfrm>
            <a:off x="311708" y="744575"/>
            <a:ext cx="8520599" cy="2052599"/>
          </a:xfrm>
          <a:prstGeom prst="rect">
            <a:avLst/>
          </a:prstGeom>
        </p:spPr>
        <p:txBody>
          <a:bodyPr lIns="91425" tIns="91425" rIns="91425" bIns="91425" anchor="b" anchorCtr="0">
            <a:noAutofit/>
          </a:bodyPr>
          <a:lstStyle/>
          <a:p>
            <a:pPr lvl="0" rtl="0">
              <a:spcBef>
                <a:spcPts val="0"/>
              </a:spcBef>
              <a:buNone/>
            </a:pPr>
            <a:endParaRPr/>
          </a:p>
          <a:p>
            <a:pPr lvl="0">
              <a:spcBef>
                <a:spcPts val="0"/>
              </a:spcBef>
              <a:buNone/>
            </a:pPr>
            <a:r>
              <a:rPr lang="en-GB"/>
              <a:t>The End / Evaluation</a:t>
            </a:r>
          </a:p>
        </p:txBody>
      </p:sp>
      <p:sp>
        <p:nvSpPr>
          <p:cNvPr id="175" name="Shape 175"/>
          <p:cNvSpPr txBox="1">
            <a:spLocks noGrp="1"/>
          </p:cNvSpPr>
          <p:nvPr>
            <p:ph type="subTitle" idx="1"/>
          </p:nvPr>
        </p:nvSpPr>
        <p:spPr>
          <a:xfrm>
            <a:off x="311700" y="2834125"/>
            <a:ext cx="8520599" cy="792600"/>
          </a:xfrm>
          <a:prstGeom prst="rect">
            <a:avLst/>
          </a:prstGeom>
        </p:spPr>
        <p:txBody>
          <a:bodyPr lIns="91425" tIns="91425" rIns="91425" bIns="91425" anchor="t" anchorCtr="0">
            <a:noAutofit/>
          </a:bodyPr>
          <a:lstStyle/>
          <a:p>
            <a:pPr lvl="0" rtl="0">
              <a:spcBef>
                <a:spcPts val="0"/>
              </a:spcBef>
              <a:buNone/>
            </a:pPr>
            <a:r>
              <a:rPr lang="en-GB"/>
              <a:t>Did things go as expected?</a:t>
            </a:r>
          </a:p>
        </p:txBody>
      </p:sp>
      <p:sp>
        <p:nvSpPr>
          <p:cNvPr id="4" name="Tekstfelt 3"/>
          <p:cNvSpPr txBox="1"/>
          <p:nvPr/>
        </p:nvSpPr>
        <p:spPr>
          <a:xfrm>
            <a:off x="3239583" y="4884666"/>
            <a:ext cx="1332416" cy="215444"/>
          </a:xfrm>
          <a:prstGeom prst="rect">
            <a:avLst/>
          </a:prstGeom>
          <a:noFill/>
        </p:spPr>
        <p:txBody>
          <a:bodyPr wrap="none" rtlCol="0">
            <a:spAutoFit/>
          </a:bodyPr>
          <a:lstStyle/>
          <a:p>
            <a:r>
              <a:rPr lang="en-US" sz="800" i="1" dirty="0" smtClean="0">
                <a:solidFill>
                  <a:schemeClr val="tx2">
                    <a:lumMod val="90000"/>
                  </a:schemeClr>
                </a:solidFill>
              </a:rPr>
              <a:t>Revised</a:t>
            </a:r>
            <a:r>
              <a:rPr lang="da-DK" sz="800" i="1" dirty="0" smtClean="0">
                <a:solidFill>
                  <a:schemeClr val="tx2">
                    <a:lumMod val="90000"/>
                  </a:schemeClr>
                </a:solidFill>
              </a:rPr>
              <a:t> from Ebbe Vang</a:t>
            </a:r>
            <a:endParaRPr lang="en-GB" sz="800" i="1" dirty="0">
              <a:solidFill>
                <a:schemeClr val="tx2">
                  <a:lumMod val="9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GB" dirty="0"/>
              <a:t>Learning Objectives</a:t>
            </a:r>
          </a:p>
        </p:txBody>
      </p:sp>
      <p:sp>
        <p:nvSpPr>
          <p:cNvPr id="61" name="Shape 61"/>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pPr>
            <a:r>
              <a:rPr lang="en-US" dirty="0" smtClean="0"/>
              <a:t>Get an idea of what </a:t>
            </a:r>
            <a:r>
              <a:rPr lang="en-US" dirty="0" err="1" smtClean="0"/>
              <a:t>IoT</a:t>
            </a:r>
            <a:r>
              <a:rPr lang="en-US" dirty="0" smtClean="0"/>
              <a:t> is</a:t>
            </a:r>
          </a:p>
          <a:p>
            <a:pPr marL="457200" lvl="0" indent="-228600" rtl="0">
              <a:spcBef>
                <a:spcPts val="0"/>
              </a:spcBef>
            </a:pPr>
            <a:r>
              <a:rPr lang="en-US" dirty="0" smtClean="0"/>
              <a:t>Get an overview of the course</a:t>
            </a:r>
          </a:p>
          <a:p>
            <a:pPr marL="457200" lvl="0" indent="-228600" rtl="0">
              <a:spcBef>
                <a:spcPts val="0"/>
              </a:spcBef>
            </a:pPr>
            <a:r>
              <a:rPr lang="en-US" dirty="0" smtClean="0"/>
              <a:t>Learn the very basics of </a:t>
            </a:r>
            <a:r>
              <a:rPr lang="en-US" dirty="0" err="1" smtClean="0"/>
              <a:t>linux</a:t>
            </a:r>
            <a:r>
              <a:rPr lang="en-US" dirty="0" smtClean="0"/>
              <a:t> / </a:t>
            </a:r>
            <a:r>
              <a:rPr lang="en-US" dirty="0" err="1" smtClean="0"/>
              <a:t>RPi</a:t>
            </a:r>
            <a:endParaRPr lang="en-US" dirty="0" smtClean="0"/>
          </a:p>
          <a:p>
            <a:pPr marL="457200" lvl="0" indent="-228600"/>
            <a:r>
              <a:rPr lang="en-US" dirty="0" smtClean="0"/>
              <a:t>Learn the very basics of python </a:t>
            </a:r>
            <a:r>
              <a:rPr lang="en-US" dirty="0" smtClean="0"/>
              <a:t>- among other </a:t>
            </a:r>
            <a:r>
              <a:rPr lang="en-US" dirty="0" err="1" smtClean="0"/>
              <a:t>PyCharm</a:t>
            </a:r>
            <a:endParaRPr lang="en-US" dirty="0" smtClean="0"/>
          </a:p>
          <a:p>
            <a:pPr marL="457200" lvl="0" indent="-228600" rtl="0">
              <a:spcBef>
                <a:spcPts val="0"/>
              </a:spcBef>
            </a:pPr>
            <a:r>
              <a:rPr lang="en-US" dirty="0" smtClean="0"/>
              <a:t>Be able to write simple python programs to control a </a:t>
            </a:r>
            <a:r>
              <a:rPr lang="en-US" dirty="0" err="1" smtClean="0"/>
              <a:t>RPi’s</a:t>
            </a:r>
            <a:r>
              <a:rPr lang="en-US" dirty="0" smtClean="0"/>
              <a:t> GPIO, to make a robot walk, read from web camera and other sensors</a:t>
            </a:r>
          </a:p>
          <a:p>
            <a:pPr marL="457200" lvl="0" indent="-228600" rtl="0">
              <a:spcBef>
                <a:spcPts val="0"/>
              </a:spcBef>
            </a:pPr>
            <a:r>
              <a:rPr lang="en-US" dirty="0" smtClean="0"/>
              <a:t>Be able to document and present your work</a:t>
            </a:r>
            <a:endParaRPr lang="en-US" dirty="0" smtClean="0"/>
          </a:p>
          <a:p>
            <a:pPr lvl="0">
              <a:spcBef>
                <a:spcPts val="0"/>
              </a:spcBef>
              <a:buNone/>
            </a:pPr>
            <a:endParaRPr lang="en-US" dirty="0"/>
          </a:p>
        </p:txBody>
      </p:sp>
      <p:sp>
        <p:nvSpPr>
          <p:cNvPr id="3" name="Tekstfelt 2"/>
          <p:cNvSpPr txBox="1"/>
          <p:nvPr/>
        </p:nvSpPr>
        <p:spPr>
          <a:xfrm>
            <a:off x="3239583" y="4884666"/>
            <a:ext cx="1332416" cy="215444"/>
          </a:xfrm>
          <a:prstGeom prst="rect">
            <a:avLst/>
          </a:prstGeom>
          <a:noFill/>
        </p:spPr>
        <p:txBody>
          <a:bodyPr wrap="none" rtlCol="0">
            <a:spAutoFit/>
          </a:bodyPr>
          <a:lstStyle/>
          <a:p>
            <a:r>
              <a:rPr lang="en-US" sz="800" i="1" dirty="0" smtClean="0">
                <a:solidFill>
                  <a:schemeClr val="tx2">
                    <a:lumMod val="90000"/>
                  </a:schemeClr>
                </a:solidFill>
              </a:rPr>
              <a:t>Revised</a:t>
            </a:r>
            <a:r>
              <a:rPr lang="da-DK" sz="800" i="1" dirty="0" smtClean="0">
                <a:solidFill>
                  <a:schemeClr val="tx2">
                    <a:lumMod val="90000"/>
                  </a:schemeClr>
                </a:solidFill>
              </a:rPr>
              <a:t> from Ebbe Vang</a:t>
            </a:r>
            <a:endParaRPr lang="en-GB" sz="800" i="1" dirty="0">
              <a:solidFill>
                <a:schemeClr val="tx2">
                  <a:lumMod val="9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GB" dirty="0" smtClean="0"/>
              <a:t>Todays Agenda</a:t>
            </a:r>
            <a:endParaRPr lang="en-GB" dirty="0"/>
          </a:p>
        </p:txBody>
      </p:sp>
      <p:sp>
        <p:nvSpPr>
          <p:cNvPr id="67" name="Shape 67"/>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pPr>
            <a:r>
              <a:rPr lang="en-GB" sz="1600" dirty="0" smtClean="0"/>
              <a:t>Some Introduction </a:t>
            </a:r>
            <a:r>
              <a:rPr lang="en-GB" sz="1600" dirty="0"/>
              <a:t>to IoT - What is it?</a:t>
            </a:r>
          </a:p>
          <a:p>
            <a:pPr marL="457200" lvl="0" indent="-228600" rtl="0">
              <a:spcBef>
                <a:spcPts val="0"/>
              </a:spcBef>
            </a:pPr>
            <a:r>
              <a:rPr lang="en-GB" sz="1600" dirty="0"/>
              <a:t>Introduction to Raspberry Pi - What to expect?</a:t>
            </a:r>
          </a:p>
          <a:p>
            <a:pPr marL="457200" lvl="0" indent="-228600" rtl="0">
              <a:spcBef>
                <a:spcPts val="0"/>
              </a:spcBef>
            </a:pPr>
            <a:r>
              <a:rPr lang="en-GB" sz="1600" dirty="0"/>
              <a:t>Basic </a:t>
            </a:r>
            <a:r>
              <a:rPr lang="en-GB" sz="1600" dirty="0" err="1"/>
              <a:t>linux</a:t>
            </a:r>
            <a:r>
              <a:rPr lang="en-GB" sz="1600" dirty="0"/>
              <a:t> commands - navigate in the console and other basic operations</a:t>
            </a:r>
          </a:p>
          <a:p>
            <a:pPr marL="457200" lvl="0" indent="-228600" rtl="0">
              <a:spcBef>
                <a:spcPts val="0"/>
              </a:spcBef>
            </a:pPr>
            <a:r>
              <a:rPr lang="en-GB" sz="1600" dirty="0"/>
              <a:t>A simple program to control a LED - learn how to wire the pins of the </a:t>
            </a:r>
            <a:r>
              <a:rPr lang="en-GB" sz="1600" dirty="0" err="1"/>
              <a:t>RPi</a:t>
            </a:r>
            <a:endParaRPr lang="en-GB" sz="1600" dirty="0"/>
          </a:p>
          <a:p>
            <a:pPr marL="457200" lvl="0" indent="-228600"/>
            <a:r>
              <a:rPr lang="en-GB" sz="1600" dirty="0" smtClean="0"/>
              <a:t>Near </a:t>
            </a:r>
            <a:r>
              <a:rPr lang="en-GB" sz="1600" dirty="0"/>
              <a:t>future</a:t>
            </a:r>
          </a:p>
          <a:p>
            <a:pPr marL="514350" lvl="0" indent="-285750" rtl="0">
              <a:spcBef>
                <a:spcPts val="0"/>
              </a:spcBef>
              <a:spcAft>
                <a:spcPts val="500"/>
              </a:spcAft>
              <a:buFont typeface="Arial" panose="020B0604020202020204" pitchFamily="34" charset="0"/>
              <a:buChar char="•"/>
            </a:pPr>
            <a:r>
              <a:rPr lang="en-GB" sz="1400" dirty="0" smtClean="0"/>
              <a:t>Adding </a:t>
            </a:r>
            <a:r>
              <a:rPr lang="en-GB" sz="1400" dirty="0"/>
              <a:t>a button to our </a:t>
            </a:r>
            <a:r>
              <a:rPr lang="en-GB" sz="1400" dirty="0" err="1"/>
              <a:t>RPi</a:t>
            </a:r>
            <a:r>
              <a:rPr lang="en-GB" sz="1400" dirty="0"/>
              <a:t> - a slightly more </a:t>
            </a:r>
            <a:r>
              <a:rPr lang="en-GB" sz="1400" dirty="0" smtClean="0"/>
              <a:t>complete </a:t>
            </a:r>
            <a:r>
              <a:rPr lang="en-GB" sz="1400" dirty="0"/>
              <a:t>exercise</a:t>
            </a:r>
          </a:p>
          <a:p>
            <a:pPr marL="514350" lvl="0" indent="-285750" rtl="0">
              <a:spcBef>
                <a:spcPts val="0"/>
              </a:spcBef>
              <a:spcAft>
                <a:spcPts val="500"/>
              </a:spcAft>
              <a:buFont typeface="Arial" panose="020B0604020202020204" pitchFamily="34" charset="0"/>
              <a:buChar char="•"/>
            </a:pPr>
            <a:r>
              <a:rPr lang="en-GB" sz="1400" dirty="0"/>
              <a:t>Python Exercise - Improve on your python skills...</a:t>
            </a:r>
          </a:p>
        </p:txBody>
      </p:sp>
      <p:pic>
        <p:nvPicPr>
          <p:cNvPr id="68" name="Shape 68"/>
          <p:cNvPicPr preferRelativeResize="0"/>
          <p:nvPr/>
        </p:nvPicPr>
        <p:blipFill>
          <a:blip r:embed="rId3">
            <a:alphaModFix/>
          </a:blip>
          <a:stretch>
            <a:fillRect/>
          </a:stretch>
        </p:blipFill>
        <p:spPr>
          <a:xfrm>
            <a:off x="5201727" y="3923683"/>
            <a:ext cx="3942273" cy="1290383"/>
          </a:xfrm>
          <a:prstGeom prst="rect">
            <a:avLst/>
          </a:prstGeom>
          <a:noFill/>
          <a:ln>
            <a:noFill/>
          </a:ln>
        </p:spPr>
      </p:pic>
      <p:sp>
        <p:nvSpPr>
          <p:cNvPr id="6" name="Tekstfelt 5"/>
          <p:cNvSpPr txBox="1"/>
          <p:nvPr/>
        </p:nvSpPr>
        <p:spPr>
          <a:xfrm>
            <a:off x="3239583" y="4884666"/>
            <a:ext cx="1332416" cy="215444"/>
          </a:xfrm>
          <a:prstGeom prst="rect">
            <a:avLst/>
          </a:prstGeom>
          <a:noFill/>
        </p:spPr>
        <p:txBody>
          <a:bodyPr wrap="none" rtlCol="0">
            <a:spAutoFit/>
          </a:bodyPr>
          <a:lstStyle/>
          <a:p>
            <a:r>
              <a:rPr lang="en-US" sz="800" i="1" dirty="0" smtClean="0">
                <a:solidFill>
                  <a:schemeClr val="tx2">
                    <a:lumMod val="90000"/>
                  </a:schemeClr>
                </a:solidFill>
              </a:rPr>
              <a:t>Revised</a:t>
            </a:r>
            <a:r>
              <a:rPr lang="da-DK" sz="800" i="1" dirty="0" smtClean="0">
                <a:solidFill>
                  <a:schemeClr val="tx2">
                    <a:lumMod val="90000"/>
                  </a:schemeClr>
                </a:solidFill>
              </a:rPr>
              <a:t> from Ebbe Vang</a:t>
            </a:r>
            <a:endParaRPr lang="en-GB" sz="800" i="1" dirty="0">
              <a:solidFill>
                <a:schemeClr val="tx2">
                  <a:lumMod val="9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GB"/>
              <a:t>Course overview</a:t>
            </a:r>
          </a:p>
        </p:txBody>
      </p:sp>
      <p:sp>
        <p:nvSpPr>
          <p:cNvPr id="74" name="Shape 74"/>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spcAft>
                <a:spcPts val="500"/>
              </a:spcAft>
            </a:pPr>
            <a:r>
              <a:rPr lang="en-GB" sz="1400" b="1" dirty="0"/>
              <a:t>5 weeks: Introduction to IOT, Python, Linux and sensors</a:t>
            </a:r>
          </a:p>
          <a:p>
            <a:pPr marL="914400" lvl="1" indent="-228600" rtl="0">
              <a:spcBef>
                <a:spcPts val="0"/>
              </a:spcBef>
              <a:spcAft>
                <a:spcPts val="500"/>
              </a:spcAft>
              <a:buFont typeface="Arial" panose="020B0604020202020204" pitchFamily="34" charset="0"/>
              <a:buChar char="•"/>
            </a:pPr>
            <a:r>
              <a:rPr lang="en-GB" dirty="0"/>
              <a:t>Small exercises and training in electronics and python programming</a:t>
            </a:r>
          </a:p>
          <a:p>
            <a:pPr marL="457200" lvl="0" indent="-228600" rtl="0">
              <a:spcBef>
                <a:spcPts val="0"/>
              </a:spcBef>
              <a:spcAft>
                <a:spcPts val="500"/>
              </a:spcAft>
            </a:pPr>
            <a:r>
              <a:rPr lang="en-GB" sz="1400" b="1" dirty="0" smtClean="0"/>
              <a:t>3 </a:t>
            </a:r>
            <a:r>
              <a:rPr lang="en-GB" sz="1400" b="1" dirty="0"/>
              <a:t>weeks: Mandatory Project: An IoT device</a:t>
            </a:r>
          </a:p>
          <a:p>
            <a:pPr marL="914400" lvl="1" indent="-228600" rtl="0">
              <a:spcBef>
                <a:spcPts val="0"/>
              </a:spcBef>
              <a:spcAft>
                <a:spcPts val="500"/>
              </a:spcAft>
              <a:buFont typeface="Arial" panose="020B0604020202020204" pitchFamily="34" charset="0"/>
              <a:buChar char="•"/>
            </a:pPr>
            <a:r>
              <a:rPr lang="en-GB" dirty="0" smtClean="0"/>
              <a:t>More </a:t>
            </a:r>
            <a:r>
              <a:rPr lang="en-GB" dirty="0"/>
              <a:t>exercises and introducing new sensors, displays, inputs </a:t>
            </a:r>
            <a:r>
              <a:rPr lang="en-GB" dirty="0" err="1" smtClean="0"/>
              <a:t>etc</a:t>
            </a:r>
            <a:endParaRPr lang="en-GB" dirty="0" smtClean="0"/>
          </a:p>
          <a:p>
            <a:pPr marL="914400" lvl="1" indent="-228600" rtl="0">
              <a:spcBef>
                <a:spcPts val="0"/>
              </a:spcBef>
              <a:spcAft>
                <a:spcPts val="500"/>
              </a:spcAft>
              <a:buFont typeface="Arial" panose="020B0604020202020204" pitchFamily="34" charset="0"/>
              <a:buChar char="•"/>
            </a:pPr>
            <a:r>
              <a:rPr lang="en-GB" dirty="0" smtClean="0"/>
              <a:t>Work </a:t>
            </a:r>
            <a:r>
              <a:rPr lang="en-GB" dirty="0"/>
              <a:t>on IoT project in groups</a:t>
            </a:r>
          </a:p>
          <a:p>
            <a:pPr marL="914400" lvl="1" indent="-228600" rtl="0">
              <a:spcBef>
                <a:spcPts val="0"/>
              </a:spcBef>
              <a:spcAft>
                <a:spcPts val="500"/>
              </a:spcAft>
              <a:buFont typeface="Arial" panose="020B0604020202020204" pitchFamily="34" charset="0"/>
              <a:buChar char="•"/>
            </a:pPr>
            <a:r>
              <a:rPr lang="en-GB" dirty="0" smtClean="0"/>
              <a:t>Documenting </a:t>
            </a:r>
            <a:r>
              <a:rPr lang="en-GB" dirty="0"/>
              <a:t>your </a:t>
            </a:r>
            <a:r>
              <a:rPr lang="en-GB" dirty="0" smtClean="0"/>
              <a:t>device – for </a:t>
            </a:r>
            <a:r>
              <a:rPr lang="en-GB" dirty="0" smtClean="0">
                <a:hlinkClick r:id="rId3"/>
              </a:rPr>
              <a:t>www.dimselab.dk</a:t>
            </a:r>
            <a:endParaRPr lang="en-GB" dirty="0"/>
          </a:p>
          <a:p>
            <a:pPr marL="914400" lvl="1" indent="-228600" rtl="0">
              <a:spcBef>
                <a:spcPts val="0"/>
              </a:spcBef>
              <a:spcAft>
                <a:spcPts val="500"/>
              </a:spcAft>
              <a:buFont typeface="Arial" panose="020B0604020202020204" pitchFamily="34" charset="0"/>
              <a:buChar char="•"/>
            </a:pPr>
            <a:r>
              <a:rPr lang="en-GB" dirty="0" smtClean="0"/>
              <a:t>Demonstrate / Presentation </a:t>
            </a:r>
            <a:r>
              <a:rPr lang="en-GB" dirty="0"/>
              <a:t>of your </a:t>
            </a:r>
            <a:r>
              <a:rPr lang="en-GB" dirty="0" smtClean="0"/>
              <a:t>device </a:t>
            </a:r>
            <a:endParaRPr lang="en-GB" dirty="0"/>
          </a:p>
          <a:p>
            <a:pPr marL="457200" lvl="0" indent="-228600">
              <a:spcAft>
                <a:spcPts val="500"/>
              </a:spcAft>
            </a:pPr>
            <a:r>
              <a:rPr lang="en-GB" sz="1400" b="1" dirty="0" smtClean="0"/>
              <a:t>2 </a:t>
            </a:r>
            <a:r>
              <a:rPr lang="en-GB" sz="1400" b="1" dirty="0"/>
              <a:t>weeks of </a:t>
            </a:r>
            <a:r>
              <a:rPr lang="en-GB" sz="1400" b="1" dirty="0" smtClean="0"/>
              <a:t>Mandatory presentation : Present a paper / article</a:t>
            </a:r>
            <a:endParaRPr lang="en-GB" sz="1400" b="1" dirty="0"/>
          </a:p>
          <a:p>
            <a:pPr marL="914400" lvl="1" indent="-228600">
              <a:spcAft>
                <a:spcPts val="500"/>
              </a:spcAft>
              <a:buFont typeface="Arial" panose="020B0604020202020204" pitchFamily="34" charset="0"/>
              <a:buChar char="•"/>
            </a:pPr>
            <a:r>
              <a:rPr lang="en-GB" dirty="0" smtClean="0"/>
              <a:t>10 min Presentation for the class</a:t>
            </a:r>
            <a:endParaRPr lang="en-GB" dirty="0"/>
          </a:p>
          <a:p>
            <a:pPr marL="457200" lvl="0" indent="-228600">
              <a:spcAft>
                <a:spcPts val="500"/>
              </a:spcAft>
            </a:pPr>
            <a:r>
              <a:rPr lang="en-GB" sz="1400" b="1" dirty="0"/>
              <a:t>5 weeks of Specialization</a:t>
            </a:r>
          </a:p>
          <a:p>
            <a:pPr marL="914400" lvl="1" indent="-228600">
              <a:spcAft>
                <a:spcPts val="500"/>
              </a:spcAft>
              <a:buFont typeface="Arial" panose="020B0604020202020204" pitchFamily="34" charset="0"/>
              <a:buChar char="•"/>
            </a:pPr>
            <a:r>
              <a:rPr lang="en-GB" dirty="0"/>
              <a:t>Guidance on your specialization</a:t>
            </a:r>
          </a:p>
          <a:p>
            <a:pPr lvl="0" rtl="0">
              <a:spcBef>
                <a:spcPts val="0"/>
              </a:spcBef>
              <a:buNone/>
            </a:pPr>
            <a:endParaRPr dirty="0"/>
          </a:p>
        </p:txBody>
      </p:sp>
      <p:sp>
        <p:nvSpPr>
          <p:cNvPr id="5" name="Tekstfelt 4"/>
          <p:cNvSpPr txBox="1"/>
          <p:nvPr/>
        </p:nvSpPr>
        <p:spPr>
          <a:xfrm>
            <a:off x="3239583" y="4884666"/>
            <a:ext cx="1332416" cy="215444"/>
          </a:xfrm>
          <a:prstGeom prst="rect">
            <a:avLst/>
          </a:prstGeom>
          <a:noFill/>
        </p:spPr>
        <p:txBody>
          <a:bodyPr wrap="none" rtlCol="0">
            <a:spAutoFit/>
          </a:bodyPr>
          <a:lstStyle/>
          <a:p>
            <a:r>
              <a:rPr lang="en-US" sz="800" i="1" dirty="0" smtClean="0">
                <a:solidFill>
                  <a:schemeClr val="tx2">
                    <a:lumMod val="90000"/>
                  </a:schemeClr>
                </a:solidFill>
              </a:rPr>
              <a:t>Revised</a:t>
            </a:r>
            <a:r>
              <a:rPr lang="da-DK" sz="800" i="1" dirty="0" smtClean="0">
                <a:solidFill>
                  <a:schemeClr val="tx2">
                    <a:lumMod val="90000"/>
                  </a:schemeClr>
                </a:solidFill>
              </a:rPr>
              <a:t> from Ebbe Vang</a:t>
            </a:r>
            <a:endParaRPr lang="en-GB" sz="800" i="1" dirty="0">
              <a:solidFill>
                <a:schemeClr val="tx2">
                  <a:lumMod val="9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GB"/>
              <a:t>Mandatory Project</a:t>
            </a:r>
          </a:p>
        </p:txBody>
      </p:sp>
      <p:sp>
        <p:nvSpPr>
          <p:cNvPr id="80" name="Shape 80"/>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spcAft>
                <a:spcPts val="0"/>
              </a:spcAft>
              <a:buNone/>
            </a:pPr>
            <a:r>
              <a:rPr lang="en-GB" sz="1400" dirty="0">
                <a:solidFill>
                  <a:schemeClr val="dk1"/>
                </a:solidFill>
              </a:rPr>
              <a:t>You have to build an IoT device for the </a:t>
            </a:r>
            <a:r>
              <a:rPr lang="en-GB" sz="1400" dirty="0" smtClean="0">
                <a:solidFill>
                  <a:schemeClr val="dk1"/>
                </a:solidFill>
              </a:rPr>
              <a:t>??? in </a:t>
            </a:r>
            <a:r>
              <a:rPr lang="en-GB" sz="1400" dirty="0">
                <a:solidFill>
                  <a:schemeClr val="dk1"/>
                </a:solidFill>
              </a:rPr>
              <a:t>groups of two- three members.</a:t>
            </a:r>
          </a:p>
          <a:p>
            <a:pPr lvl="0" rtl="0">
              <a:spcBef>
                <a:spcPts val="0"/>
              </a:spcBef>
              <a:spcAft>
                <a:spcPts val="0"/>
              </a:spcAft>
              <a:buNone/>
            </a:pPr>
            <a:r>
              <a:rPr lang="en-GB" sz="1400" dirty="0">
                <a:solidFill>
                  <a:schemeClr val="dk1"/>
                </a:solidFill>
              </a:rPr>
              <a:t>Your device can be almost anything as long as it reflects the course and can be used in </a:t>
            </a:r>
            <a:r>
              <a:rPr lang="en-GB" sz="1400" dirty="0" smtClean="0">
                <a:solidFill>
                  <a:schemeClr val="dk1"/>
                </a:solidFill>
              </a:rPr>
              <a:t>?&lt;coming&gt;?</a:t>
            </a:r>
            <a:endParaRPr lang="en-GB" sz="1400" dirty="0">
              <a:solidFill>
                <a:schemeClr val="dk1"/>
              </a:solidFill>
            </a:endParaRPr>
          </a:p>
          <a:p>
            <a:pPr lvl="0" rtl="0">
              <a:spcBef>
                <a:spcPts val="0"/>
              </a:spcBef>
              <a:spcAft>
                <a:spcPts val="0"/>
              </a:spcAft>
              <a:buNone/>
            </a:pPr>
            <a:endParaRPr sz="1400" dirty="0">
              <a:solidFill>
                <a:schemeClr val="dk1"/>
              </a:solidFill>
            </a:endParaRPr>
          </a:p>
          <a:p>
            <a:pPr lvl="0" rtl="0">
              <a:spcBef>
                <a:spcPts val="0"/>
              </a:spcBef>
              <a:spcAft>
                <a:spcPts val="0"/>
              </a:spcAft>
              <a:buNone/>
            </a:pPr>
            <a:r>
              <a:rPr lang="en-GB" sz="1400" dirty="0">
                <a:solidFill>
                  <a:schemeClr val="dk1"/>
                </a:solidFill>
              </a:rPr>
              <a:t>Ideas for your </a:t>
            </a:r>
            <a:r>
              <a:rPr lang="en-GB" sz="1400" dirty="0" smtClean="0">
                <a:solidFill>
                  <a:schemeClr val="dk1"/>
                </a:solidFill>
              </a:rPr>
              <a:t>mandatory </a:t>
            </a:r>
            <a:r>
              <a:rPr lang="en-GB" sz="1400" dirty="0">
                <a:solidFill>
                  <a:schemeClr val="dk1"/>
                </a:solidFill>
              </a:rPr>
              <a:t>could be:</a:t>
            </a:r>
          </a:p>
          <a:p>
            <a:pPr marL="457200" lvl="0" indent="-228600" rtl="0">
              <a:spcBef>
                <a:spcPts val="0"/>
              </a:spcBef>
              <a:spcAft>
                <a:spcPts val="0"/>
              </a:spcAft>
              <a:buClr>
                <a:schemeClr val="dk1"/>
              </a:buClr>
              <a:buChar char="●"/>
            </a:pPr>
            <a:r>
              <a:rPr lang="en-GB" sz="1400" dirty="0" smtClean="0">
                <a:solidFill>
                  <a:schemeClr val="dk1"/>
                </a:solidFill>
              </a:rPr>
              <a:t>Game battle between robots</a:t>
            </a:r>
            <a:endParaRPr lang="en-GB" sz="1400" dirty="0">
              <a:solidFill>
                <a:schemeClr val="dk1"/>
              </a:solidFill>
            </a:endParaRPr>
          </a:p>
          <a:p>
            <a:pPr marL="457200" lvl="0" indent="-228600" rtl="0">
              <a:spcBef>
                <a:spcPts val="0"/>
              </a:spcBef>
              <a:spcAft>
                <a:spcPts val="0"/>
              </a:spcAft>
              <a:buClr>
                <a:schemeClr val="dk1"/>
              </a:buClr>
              <a:buChar char="●"/>
            </a:pPr>
            <a:r>
              <a:rPr lang="en-GB" sz="1400" dirty="0" smtClean="0">
                <a:solidFill>
                  <a:schemeClr val="dk1"/>
                </a:solidFill>
              </a:rPr>
              <a:t>Intelligent decoration</a:t>
            </a:r>
          </a:p>
          <a:p>
            <a:pPr marL="457200" lvl="0" indent="-228600" rtl="0">
              <a:spcBef>
                <a:spcPts val="0"/>
              </a:spcBef>
              <a:spcAft>
                <a:spcPts val="0"/>
              </a:spcAft>
              <a:buClr>
                <a:schemeClr val="dk1"/>
              </a:buClr>
              <a:buChar char="●"/>
            </a:pPr>
            <a:r>
              <a:rPr lang="en-US" sz="1400" dirty="0" smtClean="0">
                <a:solidFill>
                  <a:schemeClr val="dk1"/>
                </a:solidFill>
              </a:rPr>
              <a:t>Monitoring</a:t>
            </a:r>
            <a:r>
              <a:rPr lang="da-DK" sz="1400" dirty="0" smtClean="0">
                <a:solidFill>
                  <a:schemeClr val="dk1"/>
                </a:solidFill>
              </a:rPr>
              <a:t> …</a:t>
            </a:r>
            <a:endParaRPr lang="en-GB" sz="1400" dirty="0" smtClean="0">
              <a:solidFill>
                <a:schemeClr val="dk1"/>
              </a:solidFill>
            </a:endParaRPr>
          </a:p>
          <a:p>
            <a:pPr marL="457200" lvl="0" indent="-228600" rtl="0">
              <a:spcBef>
                <a:spcPts val="0"/>
              </a:spcBef>
              <a:spcAft>
                <a:spcPts val="0"/>
              </a:spcAft>
              <a:buClr>
                <a:schemeClr val="dk1"/>
              </a:buClr>
              <a:buChar char="●"/>
            </a:pPr>
            <a:r>
              <a:rPr lang="en-GB" sz="1400" dirty="0" smtClean="0">
                <a:solidFill>
                  <a:schemeClr val="dk1"/>
                </a:solidFill>
              </a:rPr>
              <a:t>…</a:t>
            </a:r>
            <a:endParaRPr lang="en-GB" sz="1400" dirty="0">
              <a:solidFill>
                <a:schemeClr val="dk1"/>
              </a:solidFill>
            </a:endParaRPr>
          </a:p>
        </p:txBody>
      </p:sp>
      <p:sp>
        <p:nvSpPr>
          <p:cNvPr id="5" name="Tekstfelt 4"/>
          <p:cNvSpPr txBox="1"/>
          <p:nvPr/>
        </p:nvSpPr>
        <p:spPr>
          <a:xfrm>
            <a:off x="3239583" y="4884666"/>
            <a:ext cx="1332416" cy="215444"/>
          </a:xfrm>
          <a:prstGeom prst="rect">
            <a:avLst/>
          </a:prstGeom>
          <a:noFill/>
        </p:spPr>
        <p:txBody>
          <a:bodyPr wrap="none" rtlCol="0">
            <a:spAutoFit/>
          </a:bodyPr>
          <a:lstStyle/>
          <a:p>
            <a:r>
              <a:rPr lang="en-US" sz="800" i="1" dirty="0" smtClean="0">
                <a:solidFill>
                  <a:schemeClr val="tx2">
                    <a:lumMod val="90000"/>
                  </a:schemeClr>
                </a:solidFill>
              </a:rPr>
              <a:t>Revised</a:t>
            </a:r>
            <a:r>
              <a:rPr lang="da-DK" sz="800" i="1" dirty="0" smtClean="0">
                <a:solidFill>
                  <a:schemeClr val="tx2">
                    <a:lumMod val="90000"/>
                  </a:schemeClr>
                </a:solidFill>
              </a:rPr>
              <a:t> from Ebbe Vang</a:t>
            </a:r>
            <a:endParaRPr lang="en-GB" sz="800" i="1" dirty="0">
              <a:solidFill>
                <a:schemeClr val="tx2">
                  <a:lumMod val="9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GB" dirty="0"/>
              <a:t>Specialization</a:t>
            </a:r>
          </a:p>
        </p:txBody>
      </p:sp>
      <p:sp>
        <p:nvSpPr>
          <p:cNvPr id="86" name="Shape 86"/>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GB" dirty="0"/>
              <a:t>For exam you have to do a </a:t>
            </a:r>
            <a:r>
              <a:rPr lang="en-GB" dirty="0" smtClean="0"/>
              <a:t>specialization</a:t>
            </a:r>
            <a:endParaRPr lang="en-GB" dirty="0"/>
          </a:p>
          <a:p>
            <a:pPr marL="514350" lvl="0" indent="-285750" rtl="0">
              <a:spcBef>
                <a:spcPts val="0"/>
              </a:spcBef>
              <a:buFont typeface="Arial" panose="020B0604020202020204" pitchFamily="34" charset="0"/>
              <a:buChar char="•"/>
            </a:pPr>
            <a:r>
              <a:rPr lang="en-GB" dirty="0"/>
              <a:t>You choose </a:t>
            </a:r>
            <a:r>
              <a:rPr lang="en-GB" dirty="0" smtClean="0"/>
              <a:t>a topic from one </a:t>
            </a:r>
            <a:r>
              <a:rPr lang="en-GB" dirty="0"/>
              <a:t>of your elective courses</a:t>
            </a:r>
          </a:p>
          <a:p>
            <a:pPr marL="514350" lvl="0" indent="-285750" rtl="0">
              <a:spcBef>
                <a:spcPts val="0"/>
              </a:spcBef>
              <a:buFont typeface="Arial" panose="020B0604020202020204" pitchFamily="34" charset="0"/>
              <a:buChar char="•"/>
            </a:pPr>
            <a:r>
              <a:rPr lang="en-GB" dirty="0"/>
              <a:t>You get guidance</a:t>
            </a:r>
          </a:p>
          <a:p>
            <a:pPr marL="514350" lvl="0" indent="-285750" rtl="0">
              <a:spcBef>
                <a:spcPts val="0"/>
              </a:spcBef>
              <a:buFont typeface="Arial" panose="020B0604020202020204" pitchFamily="34" charset="0"/>
              <a:buChar char="•"/>
            </a:pPr>
            <a:r>
              <a:rPr lang="en-GB" dirty="0"/>
              <a:t>You write a paper (8 pages)</a:t>
            </a:r>
          </a:p>
          <a:p>
            <a:pPr marL="514350" lvl="0" indent="-285750" rtl="0">
              <a:spcBef>
                <a:spcPts val="0"/>
              </a:spcBef>
              <a:buFont typeface="Arial" panose="020B0604020202020204" pitchFamily="34" charset="0"/>
              <a:buChar char="•"/>
            </a:pPr>
            <a:r>
              <a:rPr lang="en-GB" dirty="0"/>
              <a:t>You go to an oral </a:t>
            </a:r>
            <a:r>
              <a:rPr lang="en-GB" dirty="0" smtClean="0"/>
              <a:t>exam in your chosen topic</a:t>
            </a:r>
            <a:endParaRPr lang="en-GB" dirty="0"/>
          </a:p>
        </p:txBody>
      </p:sp>
      <p:sp>
        <p:nvSpPr>
          <p:cNvPr id="5" name="Tekstfelt 4"/>
          <p:cNvSpPr txBox="1"/>
          <p:nvPr/>
        </p:nvSpPr>
        <p:spPr>
          <a:xfrm>
            <a:off x="3239583" y="4884666"/>
            <a:ext cx="1332416" cy="215444"/>
          </a:xfrm>
          <a:prstGeom prst="rect">
            <a:avLst/>
          </a:prstGeom>
          <a:noFill/>
        </p:spPr>
        <p:txBody>
          <a:bodyPr wrap="none" rtlCol="0">
            <a:spAutoFit/>
          </a:bodyPr>
          <a:lstStyle/>
          <a:p>
            <a:r>
              <a:rPr lang="en-US" sz="800" i="1" dirty="0" smtClean="0">
                <a:solidFill>
                  <a:schemeClr val="tx2">
                    <a:lumMod val="90000"/>
                  </a:schemeClr>
                </a:solidFill>
              </a:rPr>
              <a:t>Revised</a:t>
            </a:r>
            <a:r>
              <a:rPr lang="da-DK" sz="800" i="1" dirty="0" smtClean="0">
                <a:solidFill>
                  <a:schemeClr val="tx2">
                    <a:lumMod val="90000"/>
                  </a:schemeClr>
                </a:solidFill>
              </a:rPr>
              <a:t> from Ebbe Vang</a:t>
            </a:r>
            <a:endParaRPr lang="en-GB" sz="800" i="1" dirty="0">
              <a:solidFill>
                <a:schemeClr val="tx2">
                  <a:lumMod val="9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GB"/>
              <a:t>Mandatory Project</a:t>
            </a:r>
          </a:p>
        </p:txBody>
      </p:sp>
      <p:sp>
        <p:nvSpPr>
          <p:cNvPr id="92" name="Shape 92"/>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spcAft>
                <a:spcPts val="0"/>
              </a:spcAft>
              <a:buNone/>
            </a:pPr>
            <a:r>
              <a:rPr lang="en-GB" dirty="0">
                <a:solidFill>
                  <a:schemeClr val="dk1"/>
                </a:solidFill>
              </a:rPr>
              <a:t>Your IoT device must be extensively described in details on the IoT </a:t>
            </a:r>
            <a:r>
              <a:rPr lang="en-GB" dirty="0" smtClean="0">
                <a:solidFill>
                  <a:schemeClr val="dk1"/>
                </a:solidFill>
              </a:rPr>
              <a:t>blog (</a:t>
            </a:r>
            <a:r>
              <a:rPr lang="en-GB" dirty="0" smtClean="0">
                <a:solidFill>
                  <a:schemeClr val="dk1"/>
                </a:solidFill>
                <a:hlinkClick r:id="rId3"/>
              </a:rPr>
              <a:t>www.dimselab.dk</a:t>
            </a:r>
            <a:r>
              <a:rPr lang="en-GB" dirty="0" smtClean="0">
                <a:solidFill>
                  <a:schemeClr val="dk1"/>
                </a:solidFill>
              </a:rPr>
              <a:t>). Your </a:t>
            </a:r>
            <a:r>
              <a:rPr lang="en-GB" dirty="0">
                <a:solidFill>
                  <a:schemeClr val="dk1"/>
                </a:solidFill>
              </a:rPr>
              <a:t>blog post must include:</a:t>
            </a:r>
          </a:p>
          <a:p>
            <a:pPr marL="457200" lvl="0" indent="-228600" rtl="0">
              <a:spcBef>
                <a:spcPts val="0"/>
              </a:spcBef>
              <a:spcAft>
                <a:spcPts val="0"/>
              </a:spcAft>
              <a:buClr>
                <a:schemeClr val="dk1"/>
              </a:buClr>
              <a:buChar char="●"/>
            </a:pPr>
            <a:r>
              <a:rPr lang="en-GB" dirty="0">
                <a:solidFill>
                  <a:schemeClr val="dk1"/>
                </a:solidFill>
              </a:rPr>
              <a:t>Names of everyone in the group</a:t>
            </a:r>
          </a:p>
          <a:p>
            <a:pPr marL="457200" lvl="0" indent="-228600" rtl="0">
              <a:spcBef>
                <a:spcPts val="0"/>
              </a:spcBef>
              <a:spcAft>
                <a:spcPts val="0"/>
              </a:spcAft>
              <a:buClr>
                <a:schemeClr val="dk1"/>
              </a:buClr>
              <a:buChar char="●"/>
            </a:pPr>
            <a:r>
              <a:rPr lang="en-GB" dirty="0">
                <a:solidFill>
                  <a:schemeClr val="dk1"/>
                </a:solidFill>
              </a:rPr>
              <a:t>Description of the device’s purpose</a:t>
            </a:r>
          </a:p>
          <a:p>
            <a:pPr marL="457200" lvl="0" indent="-228600" rtl="0">
              <a:spcBef>
                <a:spcPts val="0"/>
              </a:spcBef>
              <a:spcAft>
                <a:spcPts val="0"/>
              </a:spcAft>
              <a:buClr>
                <a:schemeClr val="dk1"/>
              </a:buClr>
              <a:buChar char="●"/>
            </a:pPr>
            <a:r>
              <a:rPr lang="en-GB" dirty="0">
                <a:solidFill>
                  <a:schemeClr val="dk1"/>
                </a:solidFill>
              </a:rPr>
              <a:t>Description of how you came up with the idea</a:t>
            </a:r>
          </a:p>
          <a:p>
            <a:pPr marL="457200" lvl="0" indent="-228600" rtl="0">
              <a:spcBef>
                <a:spcPts val="0"/>
              </a:spcBef>
              <a:spcAft>
                <a:spcPts val="0"/>
              </a:spcAft>
              <a:buClr>
                <a:schemeClr val="dk1"/>
              </a:buClr>
              <a:buChar char="●"/>
            </a:pPr>
            <a:r>
              <a:rPr lang="en-GB" dirty="0">
                <a:solidFill>
                  <a:schemeClr val="dk1"/>
                </a:solidFill>
              </a:rPr>
              <a:t>Description of how you created the device</a:t>
            </a:r>
          </a:p>
          <a:p>
            <a:pPr marL="457200" lvl="0" indent="-228600" rtl="0">
              <a:spcBef>
                <a:spcPts val="0"/>
              </a:spcBef>
              <a:spcAft>
                <a:spcPts val="0"/>
              </a:spcAft>
              <a:buClr>
                <a:schemeClr val="dk1"/>
              </a:buClr>
              <a:buChar char="●"/>
            </a:pPr>
            <a:r>
              <a:rPr lang="en-GB" dirty="0" err="1">
                <a:solidFill>
                  <a:schemeClr val="dk1"/>
                </a:solidFill>
              </a:rPr>
              <a:t>Fritzing</a:t>
            </a:r>
            <a:r>
              <a:rPr lang="en-GB" dirty="0">
                <a:solidFill>
                  <a:schemeClr val="dk1"/>
                </a:solidFill>
              </a:rPr>
              <a:t> diagram describing your wiring</a:t>
            </a:r>
          </a:p>
          <a:p>
            <a:pPr marL="457200" lvl="0" indent="-228600" rtl="0">
              <a:spcBef>
                <a:spcPts val="0"/>
              </a:spcBef>
              <a:spcAft>
                <a:spcPts val="0"/>
              </a:spcAft>
              <a:buClr>
                <a:schemeClr val="dk1"/>
              </a:buClr>
              <a:buChar char="●"/>
            </a:pPr>
            <a:r>
              <a:rPr lang="en-GB" dirty="0" smtClean="0">
                <a:solidFill>
                  <a:schemeClr val="dk1"/>
                </a:solidFill>
              </a:rPr>
              <a:t>The </a:t>
            </a:r>
            <a:r>
              <a:rPr lang="en-GB" dirty="0">
                <a:solidFill>
                  <a:schemeClr val="dk1"/>
                </a:solidFill>
              </a:rPr>
              <a:t>code you wrote to make it work</a:t>
            </a:r>
          </a:p>
          <a:p>
            <a:pPr marL="457200" lvl="0" indent="-228600" rtl="0">
              <a:spcBef>
                <a:spcPts val="0"/>
              </a:spcBef>
              <a:spcAft>
                <a:spcPts val="0"/>
              </a:spcAft>
              <a:buClr>
                <a:schemeClr val="dk1"/>
              </a:buClr>
              <a:buChar char="●"/>
            </a:pPr>
            <a:r>
              <a:rPr lang="en-GB" dirty="0" smtClean="0">
                <a:solidFill>
                  <a:schemeClr val="dk1"/>
                </a:solidFill>
              </a:rPr>
              <a:t>Pictures </a:t>
            </a:r>
            <a:r>
              <a:rPr lang="en-GB" dirty="0">
                <a:solidFill>
                  <a:schemeClr val="dk1"/>
                </a:solidFill>
              </a:rPr>
              <a:t>showing your device in use</a:t>
            </a:r>
          </a:p>
          <a:p>
            <a:pPr lvl="0" rtl="0">
              <a:spcBef>
                <a:spcPts val="0"/>
              </a:spcBef>
              <a:buNone/>
            </a:pPr>
            <a:endParaRPr dirty="0"/>
          </a:p>
        </p:txBody>
      </p:sp>
      <p:sp>
        <p:nvSpPr>
          <p:cNvPr id="5" name="Tekstfelt 4"/>
          <p:cNvSpPr txBox="1"/>
          <p:nvPr/>
        </p:nvSpPr>
        <p:spPr>
          <a:xfrm>
            <a:off x="3239583" y="4884666"/>
            <a:ext cx="1332416" cy="215444"/>
          </a:xfrm>
          <a:prstGeom prst="rect">
            <a:avLst/>
          </a:prstGeom>
          <a:noFill/>
        </p:spPr>
        <p:txBody>
          <a:bodyPr wrap="none" rtlCol="0">
            <a:spAutoFit/>
          </a:bodyPr>
          <a:lstStyle/>
          <a:p>
            <a:r>
              <a:rPr lang="en-US" sz="800" i="1" dirty="0" smtClean="0">
                <a:solidFill>
                  <a:schemeClr val="tx2">
                    <a:lumMod val="90000"/>
                  </a:schemeClr>
                </a:solidFill>
              </a:rPr>
              <a:t>Revised</a:t>
            </a:r>
            <a:r>
              <a:rPr lang="da-DK" sz="800" i="1" dirty="0" smtClean="0">
                <a:solidFill>
                  <a:schemeClr val="tx2">
                    <a:lumMod val="90000"/>
                  </a:schemeClr>
                </a:solidFill>
              </a:rPr>
              <a:t> from Ebbe Vang</a:t>
            </a:r>
            <a:endParaRPr lang="en-GB" sz="800" i="1" dirty="0">
              <a:solidFill>
                <a:schemeClr val="tx2">
                  <a:lumMod val="9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311708" y="744575"/>
            <a:ext cx="8520599" cy="2052599"/>
          </a:xfrm>
          <a:prstGeom prst="rect">
            <a:avLst/>
          </a:prstGeom>
        </p:spPr>
        <p:txBody>
          <a:bodyPr lIns="91425" tIns="91425" rIns="91425" bIns="91425" anchor="b" anchorCtr="0">
            <a:noAutofit/>
          </a:bodyPr>
          <a:lstStyle/>
          <a:p>
            <a:pPr lvl="0">
              <a:spcBef>
                <a:spcPts val="0"/>
              </a:spcBef>
              <a:buNone/>
            </a:pPr>
            <a:r>
              <a:rPr lang="en-GB"/>
              <a:t>so… What is this internet-of-things?</a:t>
            </a:r>
          </a:p>
        </p:txBody>
      </p:sp>
      <p:sp>
        <p:nvSpPr>
          <p:cNvPr id="98" name="Shape 98"/>
          <p:cNvSpPr txBox="1">
            <a:spLocks noGrp="1"/>
          </p:cNvSpPr>
          <p:nvPr>
            <p:ph type="subTitle" idx="1"/>
          </p:nvPr>
        </p:nvSpPr>
        <p:spPr>
          <a:xfrm>
            <a:off x="311700" y="2834125"/>
            <a:ext cx="8520599" cy="792600"/>
          </a:xfrm>
          <a:prstGeom prst="rect">
            <a:avLst/>
          </a:prstGeom>
        </p:spPr>
        <p:txBody>
          <a:bodyPr lIns="91425" tIns="91425" rIns="91425" bIns="91425" anchor="t" anchorCtr="0">
            <a:noAutofit/>
          </a:bodyPr>
          <a:lstStyle/>
          <a:p>
            <a:pPr lvl="0">
              <a:spcBef>
                <a:spcPts val="0"/>
              </a:spcBef>
              <a:buNone/>
            </a:pPr>
            <a:r>
              <a:rPr lang="en-GB"/>
              <a:t>Some definitions</a:t>
            </a:r>
          </a:p>
        </p:txBody>
      </p:sp>
      <p:sp>
        <p:nvSpPr>
          <p:cNvPr id="4" name="Tekstfelt 3"/>
          <p:cNvSpPr txBox="1"/>
          <p:nvPr/>
        </p:nvSpPr>
        <p:spPr>
          <a:xfrm>
            <a:off x="3239583" y="4884666"/>
            <a:ext cx="1332416" cy="215444"/>
          </a:xfrm>
          <a:prstGeom prst="rect">
            <a:avLst/>
          </a:prstGeom>
          <a:noFill/>
        </p:spPr>
        <p:txBody>
          <a:bodyPr wrap="none" rtlCol="0">
            <a:spAutoFit/>
          </a:bodyPr>
          <a:lstStyle/>
          <a:p>
            <a:r>
              <a:rPr lang="en-US" sz="800" i="1" dirty="0" smtClean="0">
                <a:solidFill>
                  <a:schemeClr val="tx2">
                    <a:lumMod val="90000"/>
                  </a:schemeClr>
                </a:solidFill>
              </a:rPr>
              <a:t>Revised</a:t>
            </a:r>
            <a:r>
              <a:rPr lang="da-DK" sz="800" i="1" dirty="0" smtClean="0">
                <a:solidFill>
                  <a:schemeClr val="tx2">
                    <a:lumMod val="90000"/>
                  </a:schemeClr>
                </a:solidFill>
              </a:rPr>
              <a:t> from Ebbe Vang</a:t>
            </a:r>
            <a:endParaRPr lang="en-GB" sz="800" i="1" dirty="0">
              <a:solidFill>
                <a:schemeClr val="tx2">
                  <a:lumMod val="9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p:nvPr>
        </p:nvSpPr>
        <p:spPr>
          <a:xfrm>
            <a:off x="311708" y="744575"/>
            <a:ext cx="8520599" cy="2052599"/>
          </a:xfrm>
          <a:prstGeom prst="rect">
            <a:avLst/>
          </a:prstGeom>
        </p:spPr>
        <p:txBody>
          <a:bodyPr lIns="91425" tIns="91425" rIns="91425" bIns="91425" anchor="b" anchorCtr="0">
            <a:noAutofit/>
          </a:bodyPr>
          <a:lstStyle/>
          <a:p>
            <a:pPr lvl="0">
              <a:spcBef>
                <a:spcPts val="0"/>
              </a:spcBef>
              <a:buNone/>
            </a:pPr>
            <a:r>
              <a:rPr lang="en-GB" sz="2400" dirty="0"/>
              <a:t>The Internet of Things (IoT) is the network of physical objects, devices, vehicles, buildings and other items which are embedded with electronics, software, sensors, and network connectivity, which enables these objects to collect and exchange data.</a:t>
            </a:r>
          </a:p>
        </p:txBody>
      </p:sp>
      <p:sp>
        <p:nvSpPr>
          <p:cNvPr id="104" name="Shape 104"/>
          <p:cNvSpPr txBox="1">
            <a:spLocks noGrp="1"/>
          </p:cNvSpPr>
          <p:nvPr>
            <p:ph type="subTitle" idx="1"/>
          </p:nvPr>
        </p:nvSpPr>
        <p:spPr>
          <a:xfrm>
            <a:off x="311700" y="2834125"/>
            <a:ext cx="8520599" cy="792600"/>
          </a:xfrm>
          <a:prstGeom prst="rect">
            <a:avLst/>
          </a:prstGeom>
        </p:spPr>
        <p:txBody>
          <a:bodyPr lIns="91425" tIns="91425" rIns="91425" bIns="91425" anchor="t" anchorCtr="0">
            <a:noAutofit/>
          </a:bodyPr>
          <a:lstStyle/>
          <a:p>
            <a:pPr lvl="0">
              <a:spcBef>
                <a:spcPts val="0"/>
              </a:spcBef>
              <a:buNone/>
            </a:pPr>
            <a:r>
              <a:rPr lang="en-GB" sz="1800" u="sng">
                <a:solidFill>
                  <a:schemeClr val="hlink"/>
                </a:solidFill>
                <a:hlinkClick r:id="rId3"/>
              </a:rPr>
              <a:t>[Wikipedia]</a:t>
            </a:r>
          </a:p>
        </p:txBody>
      </p:sp>
      <p:sp>
        <p:nvSpPr>
          <p:cNvPr id="4" name="Tekstfelt 3"/>
          <p:cNvSpPr txBox="1"/>
          <p:nvPr/>
        </p:nvSpPr>
        <p:spPr>
          <a:xfrm>
            <a:off x="3239583" y="4884666"/>
            <a:ext cx="1332416" cy="215444"/>
          </a:xfrm>
          <a:prstGeom prst="rect">
            <a:avLst/>
          </a:prstGeom>
          <a:noFill/>
        </p:spPr>
        <p:txBody>
          <a:bodyPr wrap="none" rtlCol="0">
            <a:spAutoFit/>
          </a:bodyPr>
          <a:lstStyle/>
          <a:p>
            <a:r>
              <a:rPr lang="en-US" sz="800" i="1" dirty="0" smtClean="0">
                <a:solidFill>
                  <a:schemeClr val="tx2">
                    <a:lumMod val="90000"/>
                  </a:schemeClr>
                </a:solidFill>
              </a:rPr>
              <a:t>Revised</a:t>
            </a:r>
            <a:r>
              <a:rPr lang="da-DK" sz="800" i="1" dirty="0" smtClean="0">
                <a:solidFill>
                  <a:schemeClr val="tx2">
                    <a:lumMod val="90000"/>
                  </a:schemeClr>
                </a:solidFill>
              </a:rPr>
              <a:t> from Ebbe Vang</a:t>
            </a:r>
            <a:endParaRPr lang="en-GB" sz="800" i="1" dirty="0">
              <a:solidFill>
                <a:schemeClr val="tx2">
                  <a:lumMod val="9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674</Words>
  <Application>Microsoft Office PowerPoint</Application>
  <PresentationFormat>Skærmshow (16:9)</PresentationFormat>
  <Paragraphs>108</Paragraphs>
  <Slides>16</Slides>
  <Notes>16</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16</vt:i4>
      </vt:variant>
    </vt:vector>
  </HeadingPairs>
  <TitlesOfParts>
    <vt:vector size="19" baseType="lpstr">
      <vt:lpstr>Press Start 2P</vt:lpstr>
      <vt:lpstr>Arial</vt:lpstr>
      <vt:lpstr>simple-light-2</vt:lpstr>
      <vt:lpstr>Iot</vt:lpstr>
      <vt:lpstr>Learning Objectives</vt:lpstr>
      <vt:lpstr>Todays Agenda</vt:lpstr>
      <vt:lpstr>Course overview</vt:lpstr>
      <vt:lpstr>Mandatory Project</vt:lpstr>
      <vt:lpstr>Specialization</vt:lpstr>
      <vt:lpstr>Mandatory Project</vt:lpstr>
      <vt:lpstr>so… What is this internet-of-things?</vt:lpstr>
      <vt:lpstr>The Internet of Things (IoT) is the network of physical objects, devices, vehicles, buildings and other items which are embedded with electronics, software, sensors, and network connectivity, which enables these objects to collect and exchange data.</vt:lpstr>
      <vt:lpstr>The Internet of Things (IoT) is an environment in which objects, animals or people are provided with unique identifiers and the ability to transfer data over a network without requiring human-to-human or human-to-computer interaction.</vt:lpstr>
      <vt:lpstr>Internet of things</vt:lpstr>
      <vt:lpstr>                          Get Connected</vt:lpstr>
      <vt:lpstr>   exercise</vt:lpstr>
      <vt:lpstr>Raspberry Pi</vt:lpstr>
      <vt:lpstr>What is </vt:lpstr>
      <vt:lpstr> The End /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Iot</dc:title>
  <cp:lastModifiedBy>Administrator</cp:lastModifiedBy>
  <cp:revision>11</cp:revision>
  <dcterms:modified xsi:type="dcterms:W3CDTF">2017-01-31T13:08:38Z</dcterms:modified>
</cp:coreProperties>
</file>